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304" r:id="rId2"/>
    <p:sldId id="278" r:id="rId3"/>
    <p:sldId id="279" r:id="rId4"/>
    <p:sldId id="280" r:id="rId5"/>
    <p:sldId id="281" r:id="rId6"/>
    <p:sldId id="257" r:id="rId7"/>
    <p:sldId id="258" r:id="rId8"/>
    <p:sldId id="259" r:id="rId9"/>
    <p:sldId id="260" r:id="rId10"/>
    <p:sldId id="261" r:id="rId11"/>
    <p:sldId id="262"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82" r:id="rId27"/>
    <p:sldId id="283" r:id="rId28"/>
    <p:sldId id="284" r:id="rId29"/>
    <p:sldId id="285" r:id="rId30"/>
    <p:sldId id="286" r:id="rId31"/>
    <p:sldId id="287" r:id="rId32"/>
    <p:sldId id="300" r:id="rId33"/>
    <p:sldId id="296" r:id="rId34"/>
    <p:sldId id="288" r:id="rId35"/>
    <p:sldId id="289" r:id="rId36"/>
    <p:sldId id="297" r:id="rId37"/>
    <p:sldId id="290" r:id="rId38"/>
    <p:sldId id="291" r:id="rId39"/>
    <p:sldId id="292" r:id="rId40"/>
    <p:sldId id="293" r:id="rId41"/>
    <p:sldId id="294" r:id="rId42"/>
    <p:sldId id="295" r:id="rId43"/>
    <p:sldId id="302" r:id="rId44"/>
    <p:sldId id="303" r:id="rId4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66FF33"/>
    <a:srgbClr val="FF99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69" autoAdjust="0"/>
    <p:restoredTop sz="94660"/>
  </p:normalViewPr>
  <p:slideViewPr>
    <p:cSldViewPr snapToGrid="0">
      <p:cViewPr varScale="1">
        <p:scale>
          <a:sx n="37" d="100"/>
          <a:sy n="37" d="100"/>
        </p:scale>
        <p:origin x="5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1027421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40308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1543329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428037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478948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3658221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1734929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3451550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1716139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332690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D59CE5BA-878F-4999-B670-AF9D7131A2BE}" type="datetimeFigureOut">
              <a:rPr lang="he-IL" smtClean="0"/>
              <a:t>י"ג/תשרי/תשפ"א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02A27FD-8168-4A21-BFE0-A729A7E1FACB}" type="slidenum">
              <a:rPr lang="he-IL" smtClean="0"/>
              <a:t>‹#›</a:t>
            </a:fld>
            <a:endParaRPr lang="he-IL"/>
          </a:p>
        </p:txBody>
      </p:sp>
    </p:spTree>
    <p:extLst>
      <p:ext uri="{BB962C8B-B14F-4D97-AF65-F5344CB8AC3E}">
        <p14:creationId xmlns:p14="http://schemas.microsoft.com/office/powerpoint/2010/main" val="3862810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59CE5BA-878F-4999-B670-AF9D7131A2BE}" type="datetimeFigureOut">
              <a:rPr lang="he-IL" smtClean="0"/>
              <a:t>י"ג/תשרי/תשפ"א</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02A27FD-8168-4A21-BFE0-A729A7E1FACB}" type="slidenum">
              <a:rPr lang="he-IL" smtClean="0"/>
              <a:t>‹#›</a:t>
            </a:fld>
            <a:endParaRPr lang="he-IL"/>
          </a:p>
        </p:txBody>
      </p:sp>
    </p:spTree>
    <p:extLst>
      <p:ext uri="{BB962C8B-B14F-4D97-AF65-F5344CB8AC3E}">
        <p14:creationId xmlns:p14="http://schemas.microsoft.com/office/powerpoint/2010/main" val="615742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 Id="rId5" Type="http://schemas.microsoft.com/office/2007/relationships/hdphoto" Target="../media/hdphoto7.wdp"/><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תמונה 4"/>
          <p:cNvPicPr>
            <a:picLocks noChangeAspect="1"/>
          </p:cNvPicPr>
          <p:nvPr/>
        </p:nvPicPr>
        <p:blipFill>
          <a:blip r:embed="rId3"/>
          <a:stretch>
            <a:fillRect/>
          </a:stretch>
        </p:blipFill>
        <p:spPr>
          <a:xfrm>
            <a:off x="3805643" y="3231531"/>
            <a:ext cx="4291956" cy="3475021"/>
          </a:xfrm>
          <a:prstGeom prst="rect">
            <a:avLst/>
          </a:prstGeom>
        </p:spPr>
      </p:pic>
      <p:pic>
        <p:nvPicPr>
          <p:cNvPr id="6" name="תמונה 5"/>
          <p:cNvPicPr>
            <a:picLocks noChangeAspect="1"/>
          </p:cNvPicPr>
          <p:nvPr/>
        </p:nvPicPr>
        <p:blipFill>
          <a:blip r:embed="rId4"/>
          <a:stretch>
            <a:fillRect/>
          </a:stretch>
        </p:blipFill>
        <p:spPr>
          <a:xfrm>
            <a:off x="1379223" y="2112071"/>
            <a:ext cx="9144793" cy="1731414"/>
          </a:xfrm>
          <a:prstGeom prst="rect">
            <a:avLst/>
          </a:prstGeom>
        </p:spPr>
      </p:pic>
      <p:pic>
        <p:nvPicPr>
          <p:cNvPr id="7" name="תמונה 6"/>
          <p:cNvPicPr>
            <a:picLocks noChangeAspect="1"/>
          </p:cNvPicPr>
          <p:nvPr/>
        </p:nvPicPr>
        <p:blipFill>
          <a:blip r:embed="rId5"/>
          <a:stretch>
            <a:fillRect/>
          </a:stretch>
        </p:blipFill>
        <p:spPr>
          <a:xfrm>
            <a:off x="3933669" y="763402"/>
            <a:ext cx="4035902" cy="1450974"/>
          </a:xfrm>
          <a:prstGeom prst="rect">
            <a:avLst/>
          </a:prstGeom>
        </p:spPr>
      </p:pic>
    </p:spTree>
    <p:extLst>
      <p:ext uri="{BB962C8B-B14F-4D97-AF65-F5344CB8AC3E}">
        <p14:creationId xmlns:p14="http://schemas.microsoft.com/office/powerpoint/2010/main" val="615627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664940" y="1816443"/>
            <a:ext cx="9144000" cy="2387600"/>
          </a:xfrm>
        </p:spPr>
        <p:txBody>
          <a:bodyPr>
            <a:normAutofit fontScale="90000"/>
          </a:bodyPr>
          <a:lstStyle/>
          <a:p>
            <a:pPr>
              <a:lnSpc>
                <a:spcPct val="150000"/>
              </a:lnSpc>
            </a:pPr>
            <a:r>
              <a:rPr lang="he-IL" b="1" i="0" dirty="0">
                <a:solidFill>
                  <a:srgbClr val="333333"/>
                </a:solidFill>
                <a:effectLst/>
                <a:latin typeface="open sans"/>
              </a:rPr>
              <a:t>מודֶה / מודָה / אֲנִי לְפָנֶיךָ מֶלֶךְ חַי וְקַיָּם, שֶׁהֶחֱזַרְתָּ בִּי נִשְׁמָתִי </a:t>
            </a:r>
            <a:br>
              <a:rPr lang="he-IL" b="1" i="0" dirty="0">
                <a:solidFill>
                  <a:srgbClr val="333333"/>
                </a:solidFill>
                <a:effectLst/>
                <a:latin typeface="open sans"/>
              </a:rPr>
            </a:br>
            <a:r>
              <a:rPr lang="he-IL" b="1" i="0" dirty="0">
                <a:solidFill>
                  <a:srgbClr val="333333"/>
                </a:solidFill>
                <a:effectLst/>
                <a:latin typeface="open sans"/>
              </a:rPr>
              <a:t>בְּחֶמְלָה, רַבָּה אֱמוּנָתֶךָ:</a:t>
            </a:r>
            <a:endParaRPr lang="he-IL" dirty="0"/>
          </a:p>
        </p:txBody>
      </p:sp>
      <p:pic>
        <p:nvPicPr>
          <p:cNvPr id="1028" name="Picture 4" descr="פרטי כותר - מודה אני"/>
          <p:cNvPicPr>
            <a:picLocks noChangeAspect="1" noChangeArrowheads="1"/>
          </p:cNvPicPr>
          <p:nvPr/>
        </p:nvPicPr>
        <p:blipFill rotWithShape="1">
          <a:blip r:embed="rId2">
            <a:extLst>
              <a:ext uri="{28A0092B-C50C-407E-A947-70E740481C1C}">
                <a14:useLocalDpi xmlns:a14="http://schemas.microsoft.com/office/drawing/2010/main" val="0"/>
              </a:ext>
            </a:extLst>
          </a:blip>
          <a:srcRect r="47297" b="38378"/>
          <a:stretch/>
        </p:blipFill>
        <p:spPr bwMode="auto">
          <a:xfrm>
            <a:off x="477323" y="1816443"/>
            <a:ext cx="3699733" cy="41395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89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236573" y="2098546"/>
            <a:ext cx="9144000" cy="2387600"/>
          </a:xfrm>
        </p:spPr>
        <p:txBody>
          <a:bodyPr>
            <a:normAutofit fontScale="90000"/>
          </a:bodyPr>
          <a:lstStyle/>
          <a:p>
            <a:pPr>
              <a:lnSpc>
                <a:spcPct val="150000"/>
              </a:lnSpc>
            </a:pPr>
            <a:r>
              <a:rPr lang="he-IL" b="0" i="0" dirty="0">
                <a:solidFill>
                  <a:srgbClr val="333333"/>
                </a:solidFill>
                <a:effectLst/>
                <a:latin typeface="open sans"/>
              </a:rPr>
              <a:t>בָּרוּךְ אַתָּה ה', אֱלהֵינוּ מֶלֶךְ הָעולָם, אֲשֶׁר קִדְּשָׁנוּ בְּמִצְותָיו וְצִוָּנוּ </a:t>
            </a:r>
            <a:br>
              <a:rPr lang="he-IL" b="0" i="0" dirty="0">
                <a:solidFill>
                  <a:srgbClr val="333333"/>
                </a:solidFill>
                <a:effectLst/>
                <a:latin typeface="open sans"/>
              </a:rPr>
            </a:br>
            <a:r>
              <a:rPr lang="he-IL" b="0" i="0" dirty="0">
                <a:solidFill>
                  <a:srgbClr val="333333"/>
                </a:solidFill>
                <a:effectLst/>
                <a:latin typeface="open sans"/>
              </a:rPr>
              <a:t>עַל נְטִילַת </a:t>
            </a:r>
            <a:r>
              <a:rPr lang="he-IL" b="0" i="0" dirty="0" err="1">
                <a:solidFill>
                  <a:srgbClr val="333333"/>
                </a:solidFill>
                <a:effectLst/>
                <a:latin typeface="open sans"/>
              </a:rPr>
              <a:t>יָדַיִם</a:t>
            </a:r>
            <a:r>
              <a:rPr lang="he-IL" b="0" i="0" dirty="0">
                <a:solidFill>
                  <a:srgbClr val="333333"/>
                </a:solidFill>
                <a:effectLst/>
                <a:latin typeface="open sans"/>
              </a:rPr>
              <a:t>:</a:t>
            </a:r>
            <a:endParaRPr lang="he-IL" dirty="0"/>
          </a:p>
        </p:txBody>
      </p:sp>
      <p:pic>
        <p:nvPicPr>
          <p:cNvPr id="4" name="Picture 2" descr="יודאיקה כפר חב&quot;ד. כרית מודה אני לבנים"/>
          <p:cNvPicPr>
            <a:picLocks noChangeAspect="1" noChangeArrowheads="1"/>
          </p:cNvPicPr>
          <p:nvPr/>
        </p:nvPicPr>
        <p:blipFill rotWithShape="1">
          <a:blip r:embed="rId2">
            <a:extLst>
              <a:ext uri="{28A0092B-C50C-407E-A947-70E740481C1C}">
                <a14:useLocalDpi xmlns:a14="http://schemas.microsoft.com/office/drawing/2010/main" val="0"/>
              </a:ext>
            </a:extLst>
          </a:blip>
          <a:srcRect l="22143" t="18595" r="23371" b="8541"/>
          <a:stretch/>
        </p:blipFill>
        <p:spPr bwMode="auto">
          <a:xfrm>
            <a:off x="556054" y="2098546"/>
            <a:ext cx="3113903" cy="41642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253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210962" y="3420720"/>
            <a:ext cx="9444682" cy="2387600"/>
          </a:xfrm>
        </p:spPr>
        <p:txBody>
          <a:bodyPr>
            <a:normAutofit fontScale="90000"/>
          </a:bodyPr>
          <a:lstStyle/>
          <a:p>
            <a:r>
              <a:rPr lang="he-IL" b="0" i="0" dirty="0">
                <a:solidFill>
                  <a:srgbClr val="333333"/>
                </a:solidFill>
                <a:effectLst/>
                <a:latin typeface="open sans"/>
              </a:rPr>
              <a:t>בָּרוּךְ אַתָּה ה', אֱלהֵינוּ מֶלֶךְ הָעולָם, אֲשֶׁר יָצַר אֶת הָאָדָם בְּחָכְמָה. וּבָרָא בו נְקָבִים נְקָבִים. חֲלוּלִים חֲלוּלִים. גָּלוּי וְיָדוּעַ לִפְנֵי כִסֵּא כְבודֶךָ שֶׁאִם יִסָּתֵם אֶחָד מֵהֶם או אִם יִפָּתֵחַ אֶחָד מֵהֶם אֵי אֶפְשַׁר לְהִתְקַיֵּם אֲפִלּוּ שָׁעָה אֶחָת. בָּרוּךְ אַתָּה ה', רופֵא כָל בָּשָׂר וּמַפְלִיא לַעֲשׂות:</a:t>
            </a:r>
            <a:endParaRPr lang="he-IL" dirty="0"/>
          </a:p>
        </p:txBody>
      </p:sp>
    </p:spTree>
    <p:extLst>
      <p:ext uri="{BB962C8B-B14F-4D97-AF65-F5344CB8AC3E}">
        <p14:creationId xmlns:p14="http://schemas.microsoft.com/office/powerpoint/2010/main" val="156031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8505" y="3816136"/>
            <a:ext cx="9144000" cy="2387600"/>
          </a:xfrm>
        </p:spPr>
        <p:txBody>
          <a:bodyPr>
            <a:normAutofit fontScale="90000"/>
          </a:bodyPr>
          <a:lstStyle/>
          <a:p>
            <a:r>
              <a:rPr lang="he-IL" b="0" i="0" dirty="0">
                <a:solidFill>
                  <a:srgbClr val="333333"/>
                </a:solidFill>
                <a:effectLst/>
                <a:latin typeface="open sans"/>
              </a:rPr>
              <a:t>אֱלהַי. נְשָׁמָה שֶׁנָּתַתָּ בִּי טְהורָה. אַתָּה בְרָאתָהּ. אַתָּה יְצַרְתָּהּ. אַתָּה נְפַחְתָּהּ בִּי. וְאַתָּה מְשַׁמְּרָהּ בְּקִרְבִּי. וְאַתָּה עָתִיד לִטְּלָהּ מִמֶּנִּי וּלְהַחֲזִירָהּ בִּי לֶעָתִיד לָבא. כָּל זְמַן שֶׁהַנְּשָׁמָה בְקִרְבִּי מודֶה אֲנִי לְפָנֶיךָ ה' אֱלהַי וֵאלהֵי אֲבותַי רִבּון כָּל הַמַּעֲשִׂים. אֲדון כָּל הַנְּשָׁמות. בָּרוּךְ אַתָּה ה', הַמַּחֲזִיר נְשָׁמות לִפְגָרִים מֵתִים:</a:t>
            </a:r>
            <a:endParaRPr lang="he-IL" dirty="0"/>
          </a:p>
        </p:txBody>
      </p:sp>
      <p:pic>
        <p:nvPicPr>
          <p:cNvPr id="5" name="תמונה 4" descr="סידור לתפילת ילדים לזכרו של אליאב גלמן הי&quot;ד - קרן גוש עציוןקרן גוש עציון"/>
          <p:cNvPicPr/>
          <p:nvPr/>
        </p:nvPicPr>
        <p:blipFill rotWithShape="1">
          <a:blip r:embed="rId2" cstate="print">
            <a:extLst>
              <a:ext uri="{28A0092B-C50C-407E-A947-70E740481C1C}">
                <a14:useLocalDpi xmlns:a14="http://schemas.microsoft.com/office/drawing/2010/main" val="0"/>
              </a:ext>
            </a:extLst>
          </a:blip>
          <a:srcRect l="49130" t="34335" r="18719" b="26232"/>
          <a:stretch/>
        </p:blipFill>
        <p:spPr bwMode="auto">
          <a:xfrm>
            <a:off x="10401043" y="3915410"/>
            <a:ext cx="1695450" cy="2942590"/>
          </a:xfrm>
          <a:prstGeom prst="rect">
            <a:avLst/>
          </a:prstGeom>
          <a:noFill/>
          <a:ln>
            <a:noFill/>
          </a:ln>
          <a:extLst>
            <a:ext uri="{53640926-AAD7-44D8-BBD7-CCE9431645EC}">
              <a14:shadowObscured xmlns:a14="http://schemas.microsoft.com/office/drawing/2010/main"/>
            </a:ext>
          </a:extLst>
        </p:spPr>
      </p:pic>
      <p:pic>
        <p:nvPicPr>
          <p:cNvPr id="6" name="תמונה 5" descr="סידור לתפילת ילדים לזכרו של אליאב גלמן הי&quot;ד - קרן גוש עציוןקרן גוש עציון"/>
          <p:cNvPicPr/>
          <p:nvPr/>
        </p:nvPicPr>
        <p:blipFill rotWithShape="1">
          <a:blip r:embed="rId2" cstate="print">
            <a:extLst>
              <a:ext uri="{28A0092B-C50C-407E-A947-70E740481C1C}">
                <a14:useLocalDpi xmlns:a14="http://schemas.microsoft.com/office/drawing/2010/main" val="0"/>
              </a:ext>
            </a:extLst>
          </a:blip>
          <a:srcRect l="16437" t="34335" r="47258" b="26232"/>
          <a:stretch/>
        </p:blipFill>
        <p:spPr bwMode="auto">
          <a:xfrm>
            <a:off x="0" y="3915410"/>
            <a:ext cx="1914525" cy="29425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73923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ctrTitle"/>
          </p:nvPr>
        </p:nvSpPr>
        <p:spPr>
          <a:xfrm>
            <a:off x="980303" y="2518676"/>
            <a:ext cx="9144000" cy="2387600"/>
          </a:xfrm>
        </p:spPr>
        <p:txBody>
          <a:bodyPr>
            <a:normAutofit fontScale="90000"/>
          </a:bodyPr>
          <a:lstStyle/>
          <a:p>
            <a:r>
              <a:rPr lang="he-IL" dirty="0"/>
              <a:t>בָּרוּךְ אַתָּה ה', אֱלהֵינוּ מֶלֶךְ הָעולָם,</a:t>
            </a:r>
            <a:br>
              <a:rPr lang="he-IL" dirty="0"/>
            </a:br>
            <a:r>
              <a:rPr lang="he-IL" dirty="0"/>
              <a:t/>
            </a:r>
            <a:br>
              <a:rPr lang="he-IL" dirty="0"/>
            </a:br>
            <a:r>
              <a:rPr lang="he-IL" dirty="0"/>
              <a:t> הַנּותֵן לַשֶּׂכְוִי בִּינָה </a:t>
            </a:r>
            <a:br>
              <a:rPr lang="he-IL" dirty="0"/>
            </a:br>
            <a:r>
              <a:rPr lang="he-IL" dirty="0"/>
              <a:t/>
            </a:r>
            <a:br>
              <a:rPr lang="he-IL" dirty="0"/>
            </a:br>
            <a:r>
              <a:rPr lang="he-IL" dirty="0"/>
              <a:t>לְהַבְחִין בֵּין יום וּבֵין לָיְלָה: </a:t>
            </a:r>
          </a:p>
        </p:txBody>
      </p:sp>
      <p:pic>
        <p:nvPicPr>
          <p:cNvPr id="13" name="תמונה 12" descr="בריאת העולם-2 | פרוג - דף הבית של היוצרים החרדים"/>
          <p:cNvPicPr/>
          <p:nvPr/>
        </p:nvPicPr>
        <p:blipFill rotWithShape="1">
          <a:blip r:embed="rId2">
            <a:extLst>
              <a:ext uri="{28A0092B-C50C-407E-A947-70E740481C1C}">
                <a14:useLocalDpi xmlns:a14="http://schemas.microsoft.com/office/drawing/2010/main" val="0"/>
              </a:ext>
            </a:extLst>
          </a:blip>
          <a:srcRect l="55637" t="9640" r="3384" b="61970"/>
          <a:stretch/>
        </p:blipFill>
        <p:spPr bwMode="auto">
          <a:xfrm>
            <a:off x="3731740" y="5053913"/>
            <a:ext cx="4164227" cy="1482811"/>
          </a:xfrm>
          <a:prstGeom prst="rect">
            <a:avLst/>
          </a:prstGeom>
          <a:noFill/>
          <a:ln>
            <a:noFill/>
          </a:ln>
          <a:extLst>
            <a:ext uri="{53640926-AAD7-44D8-BBD7-CCE9431645EC}">
              <a14:shadowObscured xmlns:a14="http://schemas.microsoft.com/office/drawing/2010/main"/>
            </a:ext>
          </a:extLst>
        </p:spPr>
      </p:pic>
      <p:pic>
        <p:nvPicPr>
          <p:cNvPr id="4108" name="Picture 12" descr="הנותן לשכוי בינה"/>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6531" b="79245" l="26560" r="92017"/>
                    </a14:imgEffect>
                  </a14:imgLayer>
                </a14:imgProps>
              </a:ext>
              <a:ext uri="{28A0092B-C50C-407E-A947-70E740481C1C}">
                <a14:useLocalDpi xmlns:a14="http://schemas.microsoft.com/office/drawing/2010/main" val="0"/>
              </a:ext>
            </a:extLst>
          </a:blip>
          <a:srcRect l="19470" r="9168" b="33891"/>
          <a:stretch/>
        </p:blipFill>
        <p:spPr bwMode="auto">
          <a:xfrm rot="21050244">
            <a:off x="8463657" y="2421924"/>
            <a:ext cx="3321291" cy="30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298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61070" y="1359244"/>
            <a:ext cx="9144000" cy="3274539"/>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פּוקֵחַ </a:t>
            </a:r>
            <a:r>
              <a:rPr lang="he-IL" b="0" i="0" dirty="0" err="1">
                <a:solidFill>
                  <a:srgbClr val="333333"/>
                </a:solidFill>
                <a:effectLst/>
                <a:latin typeface="open sans"/>
              </a:rPr>
              <a:t>עִוְרִים</a:t>
            </a:r>
            <a:r>
              <a:rPr lang="he-IL" b="0" i="0" dirty="0">
                <a:solidFill>
                  <a:srgbClr val="333333"/>
                </a:solidFill>
                <a:effectLst/>
                <a:latin typeface="open sans"/>
              </a:rPr>
              <a:t>:</a:t>
            </a:r>
            <a:endParaRPr lang="he-IL" dirty="0"/>
          </a:p>
        </p:txBody>
      </p:sp>
      <p:pic>
        <p:nvPicPr>
          <p:cNvPr id="6148" name="Picture 4" descr="פוקח עוורים"/>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6540" y="2889420"/>
            <a:ext cx="3488725" cy="34887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268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3375496"/>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מַתִּיר אֲסוּרִים:</a:t>
            </a:r>
            <a:endParaRPr lang="he-IL" dirty="0"/>
          </a:p>
        </p:txBody>
      </p:sp>
      <p:pic>
        <p:nvPicPr>
          <p:cNvPr id="5122" name="Picture 2" descr="פרוייקט ציורים על ברכות השחר | פרוג - דף הבית של היוצרים החרדים"/>
          <p:cNvPicPr>
            <a:picLocks noChangeAspect="1" noChangeArrowheads="1"/>
          </p:cNvPicPr>
          <p:nvPr/>
        </p:nvPicPr>
        <p:blipFill rotWithShape="1">
          <a:blip r:embed="rId2">
            <a:extLst>
              <a:ext uri="{28A0092B-C50C-407E-A947-70E740481C1C}">
                <a14:useLocalDpi xmlns:a14="http://schemas.microsoft.com/office/drawing/2010/main" val="0"/>
              </a:ext>
            </a:extLst>
          </a:blip>
          <a:srcRect l="23961" t="1730"/>
          <a:stretch/>
        </p:blipFill>
        <p:spPr bwMode="auto">
          <a:xfrm>
            <a:off x="1037967" y="3509318"/>
            <a:ext cx="2172815" cy="28080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124" name="Picture 4" descr="מתיר אסורי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7880" y="3236439"/>
            <a:ext cx="3142735" cy="3142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00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2"/>
            <a:ext cx="9144000" cy="3387853"/>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זוקֵף כְּפוּפִים:</a:t>
            </a:r>
            <a:endParaRPr lang="he-IL" dirty="0"/>
          </a:p>
        </p:txBody>
      </p:sp>
      <p:pic>
        <p:nvPicPr>
          <p:cNvPr id="5" name="תמונה 4"/>
          <p:cNvPicPr>
            <a:picLocks noChangeAspect="1"/>
          </p:cNvPicPr>
          <p:nvPr/>
        </p:nvPicPr>
        <p:blipFill>
          <a:blip r:embed="rId2"/>
          <a:stretch>
            <a:fillRect/>
          </a:stretch>
        </p:blipFill>
        <p:spPr>
          <a:xfrm>
            <a:off x="8284827" y="3096682"/>
            <a:ext cx="3011685" cy="30177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377043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2"/>
            <a:ext cx="9144000" cy="3326069"/>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מַלְבִּישׁ עֲרֻמִּים:</a:t>
            </a:r>
            <a:endParaRPr lang="he-IL" dirty="0"/>
          </a:p>
        </p:txBody>
      </p:sp>
      <p:pic>
        <p:nvPicPr>
          <p:cNvPr id="9218" name="Picture 2" descr="מלביש ערומים | פרוג - דף הבית של היוצרים החרדי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700" y="3225113"/>
            <a:ext cx="2857500" cy="28575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211611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586680" y="988541"/>
            <a:ext cx="9144000" cy="2842054"/>
          </a:xfrm>
        </p:spPr>
        <p:txBody>
          <a:bodyPr>
            <a:normAutofit/>
          </a:bodyPr>
          <a:lstStyle/>
          <a:p>
            <a:r>
              <a:rPr lang="he-IL" b="0" i="0" dirty="0">
                <a:solidFill>
                  <a:srgbClr val="333333"/>
                </a:solidFill>
                <a:effectLst/>
                <a:latin typeface="open sans"/>
              </a:rPr>
              <a:t>בָּרוּךְ אַתָּה ה', אֱלהֵינוּ מֶלֶךְ הָעולָם,</a:t>
            </a:r>
            <a:r>
              <a:rPr lang="he-IL" dirty="0">
                <a:solidFill>
                  <a:srgbClr val="333333"/>
                </a:solidFill>
                <a:latin typeface="open sans"/>
              </a:rPr>
              <a:t/>
            </a:r>
            <a:br>
              <a:rPr lang="he-IL" dirty="0">
                <a:solidFill>
                  <a:srgbClr val="333333"/>
                </a:solidFill>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הַנּותֵן לַיָּעֵף </a:t>
            </a:r>
            <a:r>
              <a:rPr lang="he-IL" b="0" i="0" dirty="0" err="1">
                <a:solidFill>
                  <a:srgbClr val="333333"/>
                </a:solidFill>
                <a:effectLst/>
                <a:latin typeface="open sans"/>
              </a:rPr>
              <a:t>כּח</a:t>
            </a:r>
            <a:r>
              <a:rPr lang="he-IL" b="0" i="0" dirty="0">
                <a:solidFill>
                  <a:srgbClr val="333333"/>
                </a:solidFill>
                <a:effectLst/>
                <a:latin typeface="open sans"/>
              </a:rPr>
              <a:t>ַ:</a:t>
            </a:r>
            <a:endParaRPr lang="he-IL" dirty="0"/>
          </a:p>
        </p:txBody>
      </p:sp>
      <p:pic>
        <p:nvPicPr>
          <p:cNvPr id="4" name="תמונה 3"/>
          <p:cNvPicPr>
            <a:picLocks noChangeAspect="1"/>
          </p:cNvPicPr>
          <p:nvPr/>
        </p:nvPicPr>
        <p:blipFill>
          <a:blip r:embed="rId2"/>
          <a:stretch>
            <a:fillRect/>
          </a:stretch>
        </p:blipFill>
        <p:spPr>
          <a:xfrm>
            <a:off x="996407" y="2409568"/>
            <a:ext cx="3798386" cy="3798386"/>
          </a:xfrm>
          <a:prstGeom prst="rect">
            <a:avLst/>
          </a:prstGeom>
          <a:ln>
            <a:noFill/>
          </a:ln>
          <a:effectLst>
            <a:softEdge rad="112500"/>
          </a:effectLst>
        </p:spPr>
      </p:pic>
    </p:spTree>
    <p:extLst>
      <p:ext uri="{BB962C8B-B14F-4D97-AF65-F5344CB8AC3E}">
        <p14:creationId xmlns:p14="http://schemas.microsoft.com/office/powerpoint/2010/main" val="403733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821459" y="1104471"/>
            <a:ext cx="9144000" cy="3560848"/>
          </a:xfrm>
        </p:spPr>
        <p:txBody>
          <a:bodyPr>
            <a:normAutofit fontScale="90000"/>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רוקַע הָאָרֶץ </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עַל הַמָּיִם:</a:t>
            </a:r>
            <a:endParaRPr lang="he-IL" dirty="0"/>
          </a:p>
        </p:txBody>
      </p:sp>
      <p:pic>
        <p:nvPicPr>
          <p:cNvPr id="10242" name="Picture 2" descr="רוקע הארץ"/>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543" y="1779372"/>
            <a:ext cx="3600879" cy="47833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966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426043" y="776374"/>
            <a:ext cx="9144000" cy="3560848"/>
          </a:xfrm>
        </p:spPr>
        <p:txBody>
          <a:bodyPr/>
          <a:lstStyle/>
          <a:p>
            <a:r>
              <a:rPr lang="he-IL" b="0" i="0" dirty="0">
                <a:solidFill>
                  <a:srgbClr val="333333"/>
                </a:solidFill>
                <a:effectLst/>
                <a:latin typeface="open sans"/>
              </a:rPr>
              <a:t>בָּרוּךְ אַתָּה ה', אֱלהֵינוּ מֶלֶךְ הָעולָם, </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הַמֵּכִין מִצְעֲדֵי גָבֶר:</a:t>
            </a:r>
            <a:endParaRPr lang="he-IL" dirty="0"/>
          </a:p>
        </p:txBody>
      </p:sp>
      <p:pic>
        <p:nvPicPr>
          <p:cNvPr id="14342" name="Picture 6" descr="מכין מצעדי גב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847" y="2774089"/>
            <a:ext cx="3805883" cy="380588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759213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76052" y="493187"/>
            <a:ext cx="9144000" cy="3212756"/>
          </a:xfrm>
        </p:spPr>
        <p:txBody>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שֶׁעָשָׂה לִי כָּל צָרְכִּי:</a:t>
            </a:r>
            <a:endParaRPr lang="he-IL" dirty="0"/>
          </a:p>
        </p:txBody>
      </p:sp>
      <p:pic>
        <p:nvPicPr>
          <p:cNvPr id="31746" name="Picture 2" descr="מצעדי גבר"/>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724" b="89840" l="0" r="100000"/>
                    </a14:imgEffect>
                  </a14:imgLayer>
                </a14:imgProps>
              </a:ext>
              <a:ext uri="{28A0092B-C50C-407E-A947-70E740481C1C}">
                <a14:useLocalDpi xmlns:a14="http://schemas.microsoft.com/office/drawing/2010/main" val="0"/>
              </a:ext>
            </a:extLst>
          </a:blip>
          <a:srcRect t="40366"/>
          <a:stretch/>
        </p:blipFill>
        <p:spPr bwMode="auto">
          <a:xfrm>
            <a:off x="2786479" y="3705943"/>
            <a:ext cx="6562725" cy="3913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553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524897" y="716691"/>
            <a:ext cx="9144000" cy="3410465"/>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אוזֵר יִשְׂרָאֵל בִּגְבוּרָה:</a:t>
            </a:r>
            <a:endParaRPr lang="he-IL" dirty="0"/>
          </a:p>
        </p:txBody>
      </p:sp>
      <p:pic>
        <p:nvPicPr>
          <p:cNvPr id="11266" name="Picture 2" descr="אוזר ישרא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54" y="2876205"/>
            <a:ext cx="3663435" cy="36634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592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73114" y="1221215"/>
            <a:ext cx="9144000" cy="3128361"/>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עוטֵר יִשְׂרָאֵל בְּתִפְאָרָה:</a:t>
            </a:r>
            <a:endParaRPr lang="he-IL" dirty="0"/>
          </a:p>
        </p:txBody>
      </p:sp>
      <p:pic>
        <p:nvPicPr>
          <p:cNvPr id="7170" name="Picture 2" descr="הנותן לשכוי בינה | פרוג - דף הבית של היוצרים החרדים"/>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333" b="90000" l="10000" r="100000"/>
                    </a14:imgEffect>
                  </a14:imgLayer>
                </a14:imgProps>
              </a:ext>
              <a:ext uri="{28A0092B-C50C-407E-A947-70E740481C1C}">
                <a14:useLocalDpi xmlns:a14="http://schemas.microsoft.com/office/drawing/2010/main" val="0"/>
              </a:ext>
            </a:extLst>
          </a:blip>
          <a:srcRect/>
          <a:stretch>
            <a:fillRect/>
          </a:stretch>
        </p:blipFill>
        <p:spPr bwMode="auto">
          <a:xfrm>
            <a:off x="8582883" y="2940908"/>
            <a:ext cx="3079921" cy="3079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975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11644" y="2951163"/>
            <a:ext cx="9144000" cy="2387600"/>
          </a:xfrm>
        </p:spPr>
        <p:txBody>
          <a:bodyPr>
            <a:normAutofit fontScale="90000"/>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dirty="0">
                <a:solidFill>
                  <a:srgbClr val="0070C0"/>
                </a:solidFill>
                <a:latin typeface="open sans"/>
              </a:rPr>
              <a:t>בנים: </a:t>
            </a:r>
            <a:r>
              <a:rPr lang="he-IL" b="0" i="0" dirty="0">
                <a:solidFill>
                  <a:srgbClr val="0070C0"/>
                </a:solidFill>
                <a:effectLst/>
                <a:latin typeface="open sans"/>
              </a:rPr>
              <a:t> </a:t>
            </a:r>
            <a:r>
              <a:rPr lang="he-IL" b="0" i="0" dirty="0">
                <a:solidFill>
                  <a:srgbClr val="333333"/>
                </a:solidFill>
                <a:effectLst/>
                <a:latin typeface="open sans"/>
              </a:rPr>
              <a:t>שֶׁלּא עָשַׂנִי גוי.</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a:r>
            <a:br>
              <a:rPr lang="he-IL" b="0" i="0" dirty="0">
                <a:solidFill>
                  <a:srgbClr val="333333"/>
                </a:solidFill>
                <a:effectLst/>
                <a:latin typeface="open sans"/>
              </a:rPr>
            </a:br>
            <a:r>
              <a:rPr lang="he-IL" b="0" i="0" dirty="0">
                <a:solidFill>
                  <a:srgbClr val="333333"/>
                </a:solidFill>
                <a:effectLst/>
                <a:latin typeface="open sans"/>
              </a:rPr>
              <a:t> </a:t>
            </a:r>
            <a:r>
              <a:rPr lang="he-IL" b="0" i="0" dirty="0">
                <a:solidFill>
                  <a:srgbClr val="FF3399"/>
                </a:solidFill>
                <a:effectLst/>
                <a:latin typeface="open sans"/>
              </a:rPr>
              <a:t>בנות: </a:t>
            </a:r>
            <a:r>
              <a:rPr lang="he-IL" dirty="0">
                <a:solidFill>
                  <a:srgbClr val="333333"/>
                </a:solidFill>
                <a:latin typeface="open sans"/>
              </a:rPr>
              <a:t>שֶׁלּא עָשַׂנִי </a:t>
            </a:r>
            <a:r>
              <a:rPr lang="he-IL" b="0" i="0" dirty="0">
                <a:solidFill>
                  <a:srgbClr val="333333"/>
                </a:solidFill>
                <a:effectLst/>
                <a:latin typeface="open sans"/>
              </a:rPr>
              <a:t>גויָה:</a:t>
            </a:r>
            <a:endParaRPr lang="he-IL" dirty="0"/>
          </a:p>
        </p:txBody>
      </p:sp>
      <p:pic>
        <p:nvPicPr>
          <p:cNvPr id="4" name="תמונה 3"/>
          <p:cNvPicPr>
            <a:picLocks noChangeAspect="1"/>
          </p:cNvPicPr>
          <p:nvPr/>
        </p:nvPicPr>
        <p:blipFill rotWithShape="1">
          <a:blip r:embed="rId2"/>
          <a:srcRect b="34584"/>
          <a:stretch/>
        </p:blipFill>
        <p:spPr>
          <a:xfrm>
            <a:off x="8849059" y="4144963"/>
            <a:ext cx="1806586" cy="18227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תמונה 4"/>
          <p:cNvPicPr>
            <a:picLocks noChangeAspect="1"/>
          </p:cNvPicPr>
          <p:nvPr/>
        </p:nvPicPr>
        <p:blipFill rotWithShape="1">
          <a:blip r:embed="rId3"/>
          <a:srcRect l="31147" t="-2" r="12753" b="37170"/>
          <a:stretch/>
        </p:blipFill>
        <p:spPr>
          <a:xfrm>
            <a:off x="8971223" y="1828794"/>
            <a:ext cx="1684421" cy="1932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13092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74573" y="-481035"/>
            <a:ext cx="9144000" cy="6689407"/>
          </a:xfrm>
        </p:spPr>
        <p:txBody>
          <a:bodyPr>
            <a:normAutofit/>
          </a:bodyPr>
          <a:lstStyle/>
          <a:p>
            <a:r>
              <a:rPr lang="he-IL" sz="5400" dirty="0"/>
              <a:t>בָּרוּךְ אַתָּה ה', אֱלהֵינוּ מֶלֶךְ הָעולָם,</a:t>
            </a:r>
            <a:br>
              <a:rPr lang="he-IL" sz="5400" dirty="0"/>
            </a:br>
            <a:r>
              <a:rPr lang="he-IL" sz="5400" dirty="0"/>
              <a:t/>
            </a:r>
            <a:br>
              <a:rPr lang="he-IL" sz="5400" dirty="0"/>
            </a:br>
            <a:r>
              <a:rPr lang="he-IL" sz="5400" dirty="0"/>
              <a:t/>
            </a:r>
            <a:br>
              <a:rPr lang="he-IL" sz="5400" dirty="0"/>
            </a:br>
            <a:r>
              <a:rPr lang="he-IL" sz="5400" dirty="0">
                <a:solidFill>
                  <a:srgbClr val="0070C0"/>
                </a:solidFill>
                <a:latin typeface="open sans"/>
              </a:rPr>
              <a:t> בנים:</a:t>
            </a:r>
            <a:r>
              <a:rPr lang="he-IL" sz="5400" dirty="0">
                <a:solidFill>
                  <a:srgbClr val="333333"/>
                </a:solidFill>
                <a:latin typeface="open sans"/>
              </a:rPr>
              <a:t> </a:t>
            </a:r>
            <a:r>
              <a:rPr lang="he-IL" sz="5400" dirty="0"/>
              <a:t>שֶׁלּא עָשַׂנִי עָבֶד.</a:t>
            </a:r>
            <a:br>
              <a:rPr lang="he-IL" sz="5400" dirty="0"/>
            </a:br>
            <a:r>
              <a:rPr lang="he-IL" sz="5400" dirty="0"/>
              <a:t> </a:t>
            </a:r>
            <a:br>
              <a:rPr lang="he-IL" sz="5400" dirty="0"/>
            </a:br>
            <a:r>
              <a:rPr lang="he-IL" sz="5400" dirty="0"/>
              <a:t/>
            </a:r>
            <a:br>
              <a:rPr lang="he-IL" sz="5400" dirty="0"/>
            </a:br>
            <a:r>
              <a:rPr lang="he-IL" sz="5400" dirty="0">
                <a:solidFill>
                  <a:srgbClr val="FF3399"/>
                </a:solidFill>
                <a:latin typeface="open sans"/>
              </a:rPr>
              <a:t>בנות: </a:t>
            </a:r>
            <a:r>
              <a:rPr lang="he-IL" sz="5400" dirty="0">
                <a:solidFill>
                  <a:srgbClr val="333333"/>
                </a:solidFill>
                <a:latin typeface="open sans"/>
              </a:rPr>
              <a:t>שֶׁלּא עָשַׂנִי </a:t>
            </a:r>
            <a:r>
              <a:rPr lang="he-IL" sz="5400" dirty="0"/>
              <a:t>שִׁפְחָה:</a:t>
            </a:r>
          </a:p>
        </p:txBody>
      </p:sp>
      <p:pic>
        <p:nvPicPr>
          <p:cNvPr id="12290" name="Picture 2" descr="שלא עשני עבד"/>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629" y="2582561"/>
            <a:ext cx="2242409" cy="2242409"/>
          </a:xfrm>
          <a:prstGeom prst="rect">
            <a:avLst/>
          </a:prstGeom>
          <a:noFill/>
          <a:extLst>
            <a:ext uri="{909E8E84-426E-40DD-AFC4-6F175D3DCCD1}">
              <a14:hiddenFill xmlns:a14="http://schemas.microsoft.com/office/drawing/2010/main">
                <a:solidFill>
                  <a:srgbClr val="FFFFFF"/>
                </a:solidFill>
              </a14:hiddenFill>
            </a:ext>
          </a:extLst>
        </p:spPr>
      </p:pic>
      <p:pic>
        <p:nvPicPr>
          <p:cNvPr id="4" name="תמונה 3"/>
          <p:cNvPicPr>
            <a:picLocks noChangeAspect="1"/>
          </p:cNvPicPr>
          <p:nvPr/>
        </p:nvPicPr>
        <p:blipFill>
          <a:blip r:embed="rId3"/>
          <a:stretch>
            <a:fillRect/>
          </a:stretch>
        </p:blipFill>
        <p:spPr>
          <a:xfrm>
            <a:off x="8735694" y="4701446"/>
            <a:ext cx="2335187" cy="3013852"/>
          </a:xfrm>
          <a:prstGeom prst="rect">
            <a:avLst/>
          </a:prstGeom>
        </p:spPr>
      </p:pic>
      <p:pic>
        <p:nvPicPr>
          <p:cNvPr id="5" name="תמונה 4"/>
          <p:cNvPicPr>
            <a:picLocks noChangeAspect="1"/>
          </p:cNvPicPr>
          <p:nvPr/>
        </p:nvPicPr>
        <p:blipFill>
          <a:blip r:embed="rId4"/>
          <a:stretch>
            <a:fillRect/>
          </a:stretch>
        </p:blipFill>
        <p:spPr>
          <a:xfrm>
            <a:off x="8423823" y="2422140"/>
            <a:ext cx="2194750" cy="3060457"/>
          </a:xfrm>
          <a:prstGeom prst="rect">
            <a:avLst/>
          </a:prstGeom>
        </p:spPr>
      </p:pic>
    </p:spTree>
    <p:extLst>
      <p:ext uri="{BB962C8B-B14F-4D97-AF65-F5344CB8AC3E}">
        <p14:creationId xmlns:p14="http://schemas.microsoft.com/office/powerpoint/2010/main" val="2190188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5545" y="111211"/>
            <a:ext cx="9144000" cy="5585254"/>
          </a:xfrm>
        </p:spPr>
        <p:txBody>
          <a:bodyPr>
            <a:normAutofit/>
          </a:bodyPr>
          <a:lstStyle/>
          <a:p>
            <a:r>
              <a:rPr lang="he-IL" b="0" i="0" dirty="0">
                <a:solidFill>
                  <a:srgbClr val="0070C0"/>
                </a:solidFill>
                <a:effectLst/>
                <a:latin typeface="open sans"/>
              </a:rPr>
              <a:t>בנים: </a:t>
            </a:r>
            <a:r>
              <a:rPr lang="he-IL" b="0" i="0" dirty="0">
                <a:solidFill>
                  <a:srgbClr val="333333"/>
                </a:solidFill>
                <a:effectLst/>
                <a:latin typeface="open sans"/>
              </a:rPr>
              <a:t>בָּרוּךְ אַתָּה ה', אֱלהֵינוּ מֶלֶךְ הָעולָם, שֶׁלּא עָשַׂנִי </a:t>
            </a:r>
            <a:r>
              <a:rPr lang="he-IL" b="0" i="0" dirty="0" err="1">
                <a:solidFill>
                  <a:srgbClr val="333333"/>
                </a:solidFill>
                <a:effectLst/>
                <a:latin typeface="open sans"/>
              </a:rPr>
              <a:t>אִשָּׁה</a:t>
            </a:r>
            <a:r>
              <a:rPr lang="he-IL" b="0" i="0" dirty="0">
                <a:solidFill>
                  <a:srgbClr val="333333"/>
                </a:solidFill>
                <a:effectLst/>
                <a:latin typeface="open sans"/>
              </a:rPr>
              <a:t>:</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dirty="0"/>
              <a:t/>
            </a:r>
            <a:br>
              <a:rPr lang="he-IL" dirty="0"/>
            </a:br>
            <a:r>
              <a:rPr lang="he-IL" b="0" i="0" dirty="0">
                <a:solidFill>
                  <a:srgbClr val="FF3399"/>
                </a:solidFill>
                <a:effectLst/>
                <a:latin typeface="open sans"/>
              </a:rPr>
              <a:t>בנות: </a:t>
            </a:r>
            <a:r>
              <a:rPr lang="he-IL" b="0" i="0" dirty="0">
                <a:solidFill>
                  <a:srgbClr val="333333"/>
                </a:solidFill>
                <a:effectLst/>
                <a:latin typeface="open sans"/>
              </a:rPr>
              <a:t>בָּרוּךְ שֶׁעָשַׂנִי כִּרְצונו:</a:t>
            </a:r>
            <a:endParaRPr lang="he-IL" dirty="0"/>
          </a:p>
        </p:txBody>
      </p:sp>
      <p:pic>
        <p:nvPicPr>
          <p:cNvPr id="13314" name="Picture 2" descr="שלא עשני אשה"/>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625912" y="911422"/>
            <a:ext cx="2405792" cy="24057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AutoShape 4" descr="Girl pointing up - ילדה מצביעה למעלה - JVisu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7" name="תמונה 6" descr="Cute girl1 - JVisual"/>
          <p:cNvPicPr/>
          <p:nvPr/>
        </p:nvPicPr>
        <p:blipFill>
          <a:blip r:embed="rId4" cstate="print">
            <a:extLst>
              <a:ext uri="{BEBA8EAE-BF5A-486C-A8C5-ECC9F3942E4B}">
                <a14:imgProps xmlns:a14="http://schemas.microsoft.com/office/drawing/2010/main">
                  <a14:imgLayer r:embed="rId5">
                    <a14:imgEffect>
                      <a14:backgroundRemoval t="868" b="100000" l="9631" r="89754"/>
                    </a14:imgEffect>
                  </a14:imgLayer>
                </a14:imgProps>
              </a:ext>
              <a:ext uri="{28A0092B-C50C-407E-A947-70E740481C1C}">
                <a14:useLocalDpi xmlns:a14="http://schemas.microsoft.com/office/drawing/2010/main" val="0"/>
              </a:ext>
            </a:extLst>
          </a:blip>
          <a:srcRect/>
          <a:stretch>
            <a:fillRect/>
          </a:stretch>
        </p:blipFill>
        <p:spPr bwMode="auto">
          <a:xfrm>
            <a:off x="8880218" y="3957019"/>
            <a:ext cx="1948590" cy="23792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74817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213865" y="127643"/>
            <a:ext cx="9144000" cy="4944806"/>
          </a:xfrm>
        </p:spPr>
        <p:txBody>
          <a:bodyPr>
            <a:normAutofit/>
          </a:bodyPr>
          <a:lstStyle/>
          <a:p>
            <a:r>
              <a:rPr lang="he-IL" b="0" i="0" dirty="0">
                <a:solidFill>
                  <a:srgbClr val="333333"/>
                </a:solidFill>
                <a:effectLst/>
                <a:latin typeface="open sans"/>
              </a:rPr>
              <a:t>בָּרוּךְ אַתָּה ה', אֱלהֵינוּ מֶלֶךְ הָעולָם,</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 הַמַּעֲבִיר חֶבְלֵי שֵׁנָה מֵעֵינַי </a:t>
            </a:r>
            <a:br>
              <a:rPr lang="he-IL" b="0" i="0" dirty="0">
                <a:solidFill>
                  <a:srgbClr val="333333"/>
                </a:solidFill>
                <a:effectLst/>
                <a:latin typeface="open sans"/>
              </a:rPr>
            </a:br>
            <a:r>
              <a:rPr lang="he-IL" dirty="0">
                <a:solidFill>
                  <a:srgbClr val="333333"/>
                </a:solidFill>
                <a:latin typeface="open sans"/>
              </a:rPr>
              <a:t/>
            </a:r>
            <a:br>
              <a:rPr lang="he-IL" dirty="0">
                <a:solidFill>
                  <a:srgbClr val="333333"/>
                </a:solidFill>
                <a:latin typeface="open sans"/>
              </a:rPr>
            </a:br>
            <a:r>
              <a:rPr lang="he-IL" b="0" i="0" dirty="0">
                <a:solidFill>
                  <a:srgbClr val="333333"/>
                </a:solidFill>
                <a:effectLst/>
                <a:latin typeface="open sans"/>
              </a:rPr>
              <a:t>וּתְנוּמָה מֵעַפְעַפָּי:</a:t>
            </a:r>
            <a:endParaRPr lang="he-IL" dirty="0"/>
          </a:p>
        </p:txBody>
      </p:sp>
      <p:pic>
        <p:nvPicPr>
          <p:cNvPr id="4" name="תמונה 3"/>
          <p:cNvPicPr>
            <a:picLocks noChangeAspect="1"/>
          </p:cNvPicPr>
          <p:nvPr/>
        </p:nvPicPr>
        <p:blipFill>
          <a:blip r:embed="rId2"/>
          <a:stretch>
            <a:fillRect/>
          </a:stretch>
        </p:blipFill>
        <p:spPr>
          <a:xfrm>
            <a:off x="8558741" y="2842054"/>
            <a:ext cx="3598247" cy="35982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09412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918517" y="2221470"/>
            <a:ext cx="10326129" cy="2387600"/>
          </a:xfrm>
        </p:spPr>
        <p:txBody>
          <a:bodyPr>
            <a:noAutofit/>
          </a:bodyPr>
          <a:lstStyle/>
          <a:p>
            <a:r>
              <a:rPr lang="he-IL" sz="4400" b="0" i="0" dirty="0">
                <a:solidFill>
                  <a:srgbClr val="333333"/>
                </a:solidFill>
                <a:effectLst/>
                <a:latin typeface="open sans"/>
              </a:rPr>
              <a:t>וִיהִי רָצון מִלְּפָנֶיךָ ה' אֱלהַי וֵאלהֵי אֲבותַי, שֶׁתַּרְגִּילֵנִי בְּתורָתֶךָ. וְתַדְבִּיקֵנִי בְּמִצְותֶיךָ. וְאַל תְּבִיאֵנִי לִידֵי חֵטְא. וְלא לִידֵי עָון. וְלא לִידֵי נִסָּיון. וְלא לִידֵי בִזָּיון. וְתַרְחִיקֵנִי מִיֵּצֶר הָרָע. וְתַדְבִּיקֵנִי בְּיֵצֶר הַטּוב. וְכוף אֶת יִצְרִי לְהִשְׁתַּעְבֶּד לָךְ. וּתְנֵנִי הַיּום וּבְכָל יום לְחֵן וּלְחֶסֶד וּלְרַחֲמִים בְּעֵינֶיךָ וּבְעֵינֵי כָל רואַי. וְגָמְלֵנִי חֲסָדִים טובִים. בָּרוּךְ אַתָּה ה', גּומֵל חֲסָדִים טובִים לְעַמּו יִשְׂרָאֵל:</a:t>
            </a:r>
            <a:endParaRPr lang="he-IL" sz="4400" dirty="0"/>
          </a:p>
        </p:txBody>
      </p:sp>
      <p:pic>
        <p:nvPicPr>
          <p:cNvPr id="16386" name="Picture 2" descr="רכבת-מצוות | פרוג - דף הבית של היוצרים החרדים"/>
          <p:cNvPicPr>
            <a:picLocks noChangeAspect="1" noChangeArrowheads="1"/>
          </p:cNvPicPr>
          <p:nvPr/>
        </p:nvPicPr>
        <p:blipFill rotWithShape="1">
          <a:blip r:embed="rId2">
            <a:extLst>
              <a:ext uri="{28A0092B-C50C-407E-A947-70E740481C1C}">
                <a14:useLocalDpi xmlns:a14="http://schemas.microsoft.com/office/drawing/2010/main" val="0"/>
              </a:ext>
            </a:extLst>
          </a:blip>
          <a:srcRect t="21543" b="10413"/>
          <a:stretch/>
        </p:blipFill>
        <p:spPr bwMode="auto">
          <a:xfrm>
            <a:off x="2421925" y="4757208"/>
            <a:ext cx="7525264" cy="2100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522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49859" y="2296255"/>
            <a:ext cx="9609438" cy="2387600"/>
          </a:xfrm>
        </p:spPr>
        <p:txBody>
          <a:bodyPr>
            <a:normAutofit fontScale="90000"/>
          </a:bodyPr>
          <a:lstStyle/>
          <a:p>
            <a:r>
              <a:rPr lang="he-IL" b="0" i="0" dirty="0">
                <a:solidFill>
                  <a:srgbClr val="333333"/>
                </a:solidFill>
                <a:effectLst/>
                <a:latin typeface="open sans"/>
              </a:rPr>
              <a:t>יְהִי רָצון מִלְּפָנֶיךָ ה' אֱלהַי וֵאלהֵי אֲבותַי שֶׁתַּצִּילֵנִי הַיּום וּבְכָל יום וָיום מֵעַזֵּי פָנִים. וּמֵעַזּוּת פָּנִים. מֵאָדָם רָע. מִיֵּצֶר רָע. מֵחָבֵר רָע. מִשָּׁכֵן רָע. מִפֶּגַע רָע. מֵעַיִן הָרָע. וּמִלָּשׁון הָרָע. מִדִּין קָשֶׁה. וּמִבַּעַל דִּין קָשֶׁה. בֵּין שֶׁהוּא בֶן בְּרִית. וּבֵין שֶׁאֵינו בֶן בְּרִית:</a:t>
            </a:r>
            <a:endParaRPr lang="he-IL" dirty="0"/>
          </a:p>
        </p:txBody>
      </p:sp>
      <p:pic>
        <p:nvPicPr>
          <p:cNvPr id="4" name="תמונה 3"/>
          <p:cNvPicPr>
            <a:picLocks noChangeAspect="1"/>
          </p:cNvPicPr>
          <p:nvPr/>
        </p:nvPicPr>
        <p:blipFill>
          <a:blip r:embed="rId2"/>
          <a:stretch>
            <a:fillRect/>
          </a:stretch>
        </p:blipFill>
        <p:spPr>
          <a:xfrm>
            <a:off x="2331393" y="5016842"/>
            <a:ext cx="7529213" cy="1737451"/>
          </a:xfrm>
          <a:prstGeom prst="rect">
            <a:avLst/>
          </a:prstGeom>
        </p:spPr>
      </p:pic>
    </p:spTree>
    <p:extLst>
      <p:ext uri="{BB962C8B-B14F-4D97-AF65-F5344CB8AC3E}">
        <p14:creationId xmlns:p14="http://schemas.microsoft.com/office/powerpoint/2010/main" val="3241609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0" y="605481"/>
            <a:ext cx="11701849" cy="5771250"/>
          </a:xfrm>
        </p:spPr>
        <p:txBody>
          <a:bodyPr>
            <a:noAutofit/>
          </a:bodyPr>
          <a:lstStyle/>
          <a:p>
            <a:r>
              <a:rPr lang="he-IL" sz="4400" b="0" i="0" dirty="0">
                <a:solidFill>
                  <a:srgbClr val="333333"/>
                </a:solidFill>
                <a:effectLst/>
                <a:latin typeface="open sans"/>
              </a:rPr>
              <a:t>בָּרוּךְ אַתָּה ה', אֱלהֵינוּ מֶלֶךְ הָעולָם, </a:t>
            </a:r>
            <a:br>
              <a:rPr lang="he-IL" sz="4400" b="0" i="0" dirty="0">
                <a:solidFill>
                  <a:srgbClr val="333333"/>
                </a:solidFill>
                <a:effectLst/>
                <a:latin typeface="open sans"/>
              </a:rPr>
            </a:br>
            <a:r>
              <a:rPr lang="he-IL" sz="4400" b="0" i="0" dirty="0">
                <a:solidFill>
                  <a:srgbClr val="333333"/>
                </a:solidFill>
                <a:effectLst/>
                <a:latin typeface="open sans"/>
              </a:rPr>
              <a:t>אֲשֶׁר קִדְּשָׁנוּ בְּמִצְותָיו וְצִוָּנוּ עַל דִּבְרֵי תורָה:</a:t>
            </a:r>
            <a:br>
              <a:rPr lang="he-IL" sz="4400" b="0" i="0" dirty="0">
                <a:solidFill>
                  <a:srgbClr val="333333"/>
                </a:solidFill>
                <a:effectLst/>
                <a:latin typeface="open sans"/>
              </a:rPr>
            </a:br>
            <a:r>
              <a:rPr lang="he-IL" sz="4400" dirty="0"/>
              <a:t/>
            </a:r>
            <a:br>
              <a:rPr lang="he-IL" sz="4400" dirty="0"/>
            </a:br>
            <a:r>
              <a:rPr lang="he-IL" sz="4400" b="0" i="0" dirty="0">
                <a:solidFill>
                  <a:srgbClr val="333333"/>
                </a:solidFill>
                <a:effectLst/>
                <a:latin typeface="open sans"/>
              </a:rPr>
              <a:t>וְהַעֲרֵב נָא ה' אֱלהֵינוּ אֶת דִּבְרֵי תורָתְךָ בְּפִינוּ וּבְפִיפִיּות עַמְּךָ בֵּית יִשְׂרָאֵל. וְנִהְיֶה אֲנַחְנוּ וְצֶאֱצָאֵינוּ וְצֶאֱצָאֵי צֶאֱצָאֵינוּ כֻּלָּנוּ יודְעֵי שְׁמֶךָ וְלומְדֵי תורָתְךָ לִשְׁמָהּ. בָּרוּךְ אַתָּה ה', הַמְלַמֵּד תּורָה לְעַמּו יִשְׂרָאֵל:</a:t>
            </a:r>
            <a:r>
              <a:rPr lang="he-IL" sz="4400" dirty="0"/>
              <a:t/>
            </a:r>
            <a:br>
              <a:rPr lang="he-IL" sz="4400" dirty="0"/>
            </a:br>
            <a:r>
              <a:rPr lang="he-IL" sz="4400" b="0" i="0" dirty="0">
                <a:solidFill>
                  <a:srgbClr val="333333"/>
                </a:solidFill>
                <a:effectLst/>
                <a:latin typeface="open sans"/>
              </a:rPr>
              <a:t>בָּרוּךְ אַתָּה ה', אֱלהֵינוּ מֶלֶךְ הָעולָם, אֲשֶׁר בָּחַר בָּנוּ מִכָּל הָעַמִּים וְנָתַן לָנוּ אֶת תּורָתו. בָּרוּךְ אַתָּה ה', נותֵן הַתּורָה:</a:t>
            </a:r>
            <a:endParaRPr lang="he-IL" sz="4400" dirty="0"/>
          </a:p>
        </p:txBody>
      </p:sp>
      <p:pic>
        <p:nvPicPr>
          <p:cNvPr id="17410" name="Picture 2" descr="עכשיו!! תורה - כיפה"/>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24485" y="983118"/>
            <a:ext cx="2187343" cy="1239495"/>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לילד ולגן - הכל לילד במחיר לגן | חיתוך ספר תורה פתוח 20 יחידות | ציוד  חומרים משחקים וריהוט לגני ילדים | שונות"/>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094004">
            <a:off x="9257781" y="-321276"/>
            <a:ext cx="2879729" cy="2879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786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481914" y="4186839"/>
            <a:ext cx="11096367" cy="2387600"/>
          </a:xfrm>
        </p:spPr>
        <p:txBody>
          <a:bodyPr>
            <a:noAutofit/>
          </a:bodyPr>
          <a:lstStyle/>
          <a:p>
            <a:pPr algn="r"/>
            <a:r>
              <a:rPr lang="he-IL" sz="4400" b="0" i="0" dirty="0">
                <a:solidFill>
                  <a:srgbClr val="333333"/>
                </a:solidFill>
                <a:effectLst/>
                <a:latin typeface="open sans"/>
              </a:rPr>
              <a:t>וַיְדַבֵּר ה' אֶל משֶׁה לֵּאמר:</a:t>
            </a:r>
            <a:r>
              <a:rPr lang="he-IL" sz="4400" dirty="0"/>
              <a:t> </a:t>
            </a:r>
            <a:r>
              <a:rPr lang="he-IL" sz="4400" b="0" i="0" dirty="0">
                <a:solidFill>
                  <a:srgbClr val="333333"/>
                </a:solidFill>
                <a:effectLst/>
                <a:latin typeface="open sans"/>
              </a:rPr>
              <a:t>דַּבֵּר אֶל אַהֲרן וְאֶל בָּנָיו לֵאמר כּה תְבָרְכוּ אֶת בְּנֵי</a:t>
            </a:r>
            <a:r>
              <a:rPr lang="he-IL" sz="4400" dirty="0">
                <a:solidFill>
                  <a:srgbClr val="333333"/>
                </a:solidFill>
                <a:latin typeface="open sans"/>
              </a:rPr>
              <a:t> יִשְׂרָאֵל. אָמור לָהֶם:</a:t>
            </a:r>
            <a:br>
              <a:rPr lang="he-IL" sz="4400" dirty="0">
                <a:solidFill>
                  <a:srgbClr val="333333"/>
                </a:solidFill>
                <a:latin typeface="open sans"/>
              </a:rPr>
            </a:br>
            <a:r>
              <a:rPr lang="he-IL" sz="4400" dirty="0"/>
              <a:t/>
            </a:r>
            <a:br>
              <a:rPr lang="he-IL" sz="4400" dirty="0"/>
            </a:br>
            <a:r>
              <a:rPr lang="he-IL" sz="4400" b="0" i="0" dirty="0">
                <a:solidFill>
                  <a:srgbClr val="333333"/>
                </a:solidFill>
                <a:effectLst/>
                <a:latin typeface="open sans"/>
              </a:rPr>
              <a:t>יְבָרֶכְךָ ה' וְיִשְׁמְרֶךָ:</a:t>
            </a:r>
            <a:br>
              <a:rPr lang="he-IL" sz="4400" b="0" i="0" dirty="0">
                <a:solidFill>
                  <a:srgbClr val="333333"/>
                </a:solidFill>
                <a:effectLst/>
                <a:latin typeface="open sans"/>
              </a:rPr>
            </a:br>
            <a:r>
              <a:rPr lang="he-IL" sz="4400" dirty="0"/>
              <a:t/>
            </a:r>
            <a:br>
              <a:rPr lang="he-IL" sz="4400" dirty="0"/>
            </a:br>
            <a:r>
              <a:rPr lang="he-IL" sz="4400" b="0" i="0" dirty="0" err="1">
                <a:solidFill>
                  <a:srgbClr val="333333"/>
                </a:solidFill>
                <a:effectLst/>
                <a:latin typeface="open sans"/>
              </a:rPr>
              <a:t>יָאֵר</a:t>
            </a:r>
            <a:r>
              <a:rPr lang="he-IL" sz="4400" b="0" i="0" dirty="0">
                <a:solidFill>
                  <a:srgbClr val="333333"/>
                </a:solidFill>
                <a:effectLst/>
                <a:latin typeface="open sans"/>
              </a:rPr>
              <a:t> ה' פָּנָיו אֵלֶיךָ וִיחֻנֶּךָּ:</a:t>
            </a:r>
            <a:br>
              <a:rPr lang="he-IL" sz="4400" b="0" i="0" dirty="0">
                <a:solidFill>
                  <a:srgbClr val="333333"/>
                </a:solidFill>
                <a:effectLst/>
                <a:latin typeface="open sans"/>
              </a:rPr>
            </a:br>
            <a:r>
              <a:rPr lang="he-IL" sz="4400" dirty="0"/>
              <a:t/>
            </a:r>
            <a:br>
              <a:rPr lang="he-IL" sz="4400" dirty="0"/>
            </a:br>
            <a:r>
              <a:rPr lang="he-IL" sz="4400" b="0" i="0" dirty="0" err="1">
                <a:solidFill>
                  <a:srgbClr val="333333"/>
                </a:solidFill>
                <a:effectLst/>
                <a:latin typeface="open sans"/>
              </a:rPr>
              <a:t>יִשָּׂא</a:t>
            </a:r>
            <a:r>
              <a:rPr lang="he-IL" sz="4400" b="0" i="0" dirty="0">
                <a:solidFill>
                  <a:srgbClr val="333333"/>
                </a:solidFill>
                <a:effectLst/>
                <a:latin typeface="open sans"/>
              </a:rPr>
              <a:t> ה' פָּנָיו אֵלֶיךָ וְיָשֵׂם לְךָ שָׁלום:</a:t>
            </a:r>
            <a:br>
              <a:rPr lang="he-IL" sz="4400" b="0" i="0" dirty="0">
                <a:solidFill>
                  <a:srgbClr val="333333"/>
                </a:solidFill>
                <a:effectLst/>
                <a:latin typeface="open sans"/>
              </a:rPr>
            </a:br>
            <a:r>
              <a:rPr lang="he-IL" sz="4400" dirty="0"/>
              <a:t/>
            </a:r>
            <a:br>
              <a:rPr lang="he-IL" sz="4400" dirty="0"/>
            </a:br>
            <a:r>
              <a:rPr lang="he-IL" sz="4400" b="0" i="0" dirty="0">
                <a:solidFill>
                  <a:srgbClr val="333333"/>
                </a:solidFill>
                <a:effectLst/>
                <a:latin typeface="open sans"/>
              </a:rPr>
              <a:t>וְשָׂמוּ אֶת שְׁמִי עַל בְּנֵי יִשְׂרָאֵל וַאֲנִי אֲבָרְכֵם:</a:t>
            </a:r>
            <a:endParaRPr lang="he-IL" sz="4400" dirty="0"/>
          </a:p>
        </p:txBody>
      </p:sp>
      <p:pic>
        <p:nvPicPr>
          <p:cNvPr id="18436" name="Picture 4" descr="ברכת כהנים- יברכך ה וישמרך... - תורה שלמה"/>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269" y="2002440"/>
            <a:ext cx="3534031" cy="353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006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363363" y="2296255"/>
            <a:ext cx="9144000" cy="2387600"/>
          </a:xfrm>
        </p:spPr>
        <p:txBody>
          <a:bodyPr>
            <a:normAutofit fontScale="90000"/>
          </a:bodyPr>
          <a:lstStyle/>
          <a:p>
            <a:r>
              <a:rPr lang="he-IL" i="0" dirty="0">
                <a:effectLst/>
                <a:latin typeface="hadasim_clm"/>
              </a:rPr>
              <a:t>בָּרוּךְ אַתָּה ה', אֱלהֵינוּ מֶלֶךְ הָעולָם,</a:t>
            </a:r>
            <a:br>
              <a:rPr lang="he-IL" i="0" dirty="0">
                <a:effectLst/>
                <a:latin typeface="hadasim_clm"/>
              </a:rPr>
            </a:br>
            <a:r>
              <a:rPr lang="he-IL" dirty="0">
                <a:latin typeface="hadasim_clm"/>
              </a:rPr>
              <a:t/>
            </a:r>
            <a:br>
              <a:rPr lang="he-IL" dirty="0">
                <a:latin typeface="hadasim_clm"/>
              </a:rPr>
            </a:br>
            <a:r>
              <a:rPr lang="he-IL" i="0" dirty="0">
                <a:effectLst/>
                <a:latin typeface="hadasim_clm"/>
              </a:rPr>
              <a:t> אֲשֶׁר קִדְּשָׁנוּ בְמִצְותָיו וְצִוָּנוּ </a:t>
            </a:r>
            <a:br>
              <a:rPr lang="he-IL" i="0" dirty="0">
                <a:effectLst/>
                <a:latin typeface="hadasim_clm"/>
              </a:rPr>
            </a:br>
            <a:r>
              <a:rPr lang="he-IL" dirty="0">
                <a:latin typeface="hadasim_clm"/>
              </a:rPr>
              <a:t/>
            </a:r>
            <a:br>
              <a:rPr lang="he-IL" dirty="0">
                <a:latin typeface="hadasim_clm"/>
              </a:rPr>
            </a:br>
            <a:r>
              <a:rPr lang="he-IL" i="0" dirty="0">
                <a:effectLst/>
                <a:latin typeface="hadasim_clm"/>
              </a:rPr>
              <a:t>עַל מִצְוַת צִיצִית: </a:t>
            </a:r>
            <a:endParaRPr lang="he-IL" dirty="0"/>
          </a:p>
        </p:txBody>
      </p:sp>
      <p:pic>
        <p:nvPicPr>
          <p:cNvPr id="4" name="תמונה 3" descr="תמונה של לבישת ציצית, מאגר תמונות,איורים, ציורים, | picjew"/>
          <p:cNvPicPr/>
          <p:nvPr/>
        </p:nvPicPr>
        <p:blipFill rotWithShape="1">
          <a:blip r:embed="rId2">
            <a:extLst>
              <a:ext uri="{28A0092B-C50C-407E-A947-70E740481C1C}">
                <a14:useLocalDpi xmlns:a14="http://schemas.microsoft.com/office/drawing/2010/main" val="0"/>
              </a:ext>
            </a:extLst>
          </a:blip>
          <a:srcRect l="16000" r="9400"/>
          <a:stretch/>
        </p:blipFill>
        <p:spPr bwMode="auto">
          <a:xfrm>
            <a:off x="8958649" y="1865871"/>
            <a:ext cx="3097427" cy="44939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2583897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76816" y="2763871"/>
            <a:ext cx="11071654" cy="2387600"/>
          </a:xfrm>
        </p:spPr>
        <p:txBody>
          <a:bodyPr>
            <a:normAutofit fontScale="90000"/>
          </a:bodyPr>
          <a:lstStyle/>
          <a:p>
            <a:r>
              <a:rPr lang="he-IL" sz="8000" b="1" i="0" dirty="0">
                <a:solidFill>
                  <a:srgbClr val="053676"/>
                </a:solidFill>
                <a:effectLst/>
                <a:latin typeface="hadasim_clm"/>
              </a:rPr>
              <a:t>שְׁמַע יִשְׂרָאֵל ה' </a:t>
            </a:r>
            <a:br>
              <a:rPr lang="he-IL" sz="8000" b="1" i="0" dirty="0">
                <a:solidFill>
                  <a:srgbClr val="053676"/>
                </a:solidFill>
                <a:effectLst/>
                <a:latin typeface="hadasim_clm"/>
              </a:rPr>
            </a:br>
            <a:r>
              <a:rPr lang="he-IL" sz="8000" b="1" i="0" dirty="0">
                <a:solidFill>
                  <a:srgbClr val="053676"/>
                </a:solidFill>
                <a:effectLst/>
                <a:latin typeface="hadasim_clm"/>
              </a:rPr>
              <a:t>אֱלהֵינוּ ה' אֶחָד:</a:t>
            </a:r>
            <a:r>
              <a:rPr lang="he-IL" b="1" i="0" dirty="0">
                <a:solidFill>
                  <a:srgbClr val="053676"/>
                </a:solidFill>
                <a:effectLst/>
                <a:latin typeface="hadasim_clm"/>
              </a:rPr>
              <a:t/>
            </a:r>
            <a:br>
              <a:rPr lang="he-IL" b="1" i="0" dirty="0">
                <a:solidFill>
                  <a:srgbClr val="053676"/>
                </a:solidFill>
                <a:effectLst/>
                <a:latin typeface="hadasim_clm"/>
              </a:rPr>
            </a:br>
            <a:r>
              <a:rPr lang="he-IL" b="1" i="0" dirty="0">
                <a:solidFill>
                  <a:srgbClr val="053676"/>
                </a:solidFill>
                <a:effectLst/>
                <a:latin typeface="hadasim_clm"/>
              </a:rPr>
              <a:t> </a:t>
            </a:r>
            <a:r>
              <a:rPr lang="he-IL" dirty="0"/>
              <a:t/>
            </a:r>
            <a:br>
              <a:rPr lang="he-IL" dirty="0"/>
            </a:br>
            <a:r>
              <a:rPr lang="he-IL" b="0" i="0" dirty="0">
                <a:solidFill>
                  <a:srgbClr val="555555"/>
                </a:solidFill>
                <a:effectLst/>
                <a:latin typeface="hadasim_clm"/>
              </a:rPr>
              <a:t>בלחש - </a:t>
            </a:r>
            <a:r>
              <a:rPr lang="he-IL" b="1" i="0" dirty="0">
                <a:solidFill>
                  <a:srgbClr val="555555"/>
                </a:solidFill>
                <a:effectLst/>
                <a:latin typeface="hadasim_clm"/>
              </a:rPr>
              <a:t>בָּרוּךְ שֵׁם כְּבוד מַלְכוּתו, לְעולָם וָעֶד: </a:t>
            </a:r>
            <a:endParaRPr lang="he-IL" dirty="0"/>
          </a:p>
        </p:txBody>
      </p:sp>
      <p:pic>
        <p:nvPicPr>
          <p:cNvPr id="6" name="תמונה 5" descr="Boy saying the Shema Yisrael - ילד אומר שמע ישראל - JVisual"/>
          <p:cNvPicPr/>
          <p:nvPr/>
        </p:nvPicPr>
        <p:blipFill rotWithShape="1">
          <a:blip r:embed="rId2" cstate="print">
            <a:extLst>
              <a:ext uri="{28A0092B-C50C-407E-A947-70E740481C1C}">
                <a14:useLocalDpi xmlns:a14="http://schemas.microsoft.com/office/drawing/2010/main" val="0"/>
              </a:ext>
            </a:extLst>
          </a:blip>
          <a:srcRect l="22577" r="21786" b="15403"/>
          <a:stretch/>
        </p:blipFill>
        <p:spPr bwMode="auto">
          <a:xfrm>
            <a:off x="10738020" y="5151471"/>
            <a:ext cx="1359245" cy="1519881"/>
          </a:xfrm>
          <a:prstGeom prst="rect">
            <a:avLst/>
          </a:prstGeom>
          <a:noFill/>
          <a:ln>
            <a:noFill/>
          </a:ln>
          <a:extLst>
            <a:ext uri="{53640926-AAD7-44D8-BBD7-CCE9431645EC}">
              <a14:shadowObscured xmlns:a14="http://schemas.microsoft.com/office/drawing/2010/main"/>
            </a:ext>
          </a:extLst>
        </p:spPr>
      </p:pic>
      <p:pic>
        <p:nvPicPr>
          <p:cNvPr id="7" name="תמונה 6"/>
          <p:cNvPicPr>
            <a:picLocks noChangeAspect="1"/>
          </p:cNvPicPr>
          <p:nvPr/>
        </p:nvPicPr>
        <p:blipFill>
          <a:blip r:embed="rId3"/>
          <a:stretch>
            <a:fillRect/>
          </a:stretch>
        </p:blipFill>
        <p:spPr>
          <a:xfrm flipH="1">
            <a:off x="259490" y="5252227"/>
            <a:ext cx="1285104" cy="1421145"/>
          </a:xfrm>
          <a:prstGeom prst="rect">
            <a:avLst/>
          </a:prstGeom>
        </p:spPr>
      </p:pic>
      <p:pic>
        <p:nvPicPr>
          <p:cNvPr id="8" name="תמונה 7" descr="פרוכת לארון קודש - דגם מסורתי"/>
          <p:cNvPicPr/>
          <p:nvPr/>
        </p:nvPicPr>
        <p:blipFill>
          <a:blip r:embed="rId4">
            <a:extLst>
              <a:ext uri="{BEBA8EAE-BF5A-486C-A8C5-ECC9F3942E4B}">
                <a14:imgProps xmlns:a14="http://schemas.microsoft.com/office/drawing/2010/main">
                  <a14:imgLayer r:embed="rId5">
                    <a14:imgEffect>
                      <a14:backgroundRemoval t="9914" b="89224" l="0" r="99083"/>
                    </a14:imgEffect>
                  </a14:imgLayer>
                </a14:imgProps>
              </a:ext>
              <a:ext uri="{28A0092B-C50C-407E-A947-70E740481C1C}">
                <a14:useLocalDpi xmlns:a14="http://schemas.microsoft.com/office/drawing/2010/main" val="0"/>
              </a:ext>
            </a:extLst>
          </a:blip>
          <a:srcRect/>
          <a:stretch>
            <a:fillRect/>
          </a:stretch>
        </p:blipFill>
        <p:spPr bwMode="auto">
          <a:xfrm>
            <a:off x="5037347" y="-135924"/>
            <a:ext cx="2076450" cy="2014151"/>
          </a:xfrm>
          <a:prstGeom prst="rect">
            <a:avLst/>
          </a:prstGeom>
          <a:noFill/>
          <a:ln>
            <a:noFill/>
          </a:ln>
        </p:spPr>
      </p:pic>
    </p:spTree>
    <p:extLst>
      <p:ext uri="{BB962C8B-B14F-4D97-AF65-F5344CB8AC3E}">
        <p14:creationId xmlns:p14="http://schemas.microsoft.com/office/powerpoint/2010/main" val="4154951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60638" y="3741996"/>
            <a:ext cx="11442356" cy="2387600"/>
          </a:xfrm>
        </p:spPr>
        <p:txBody>
          <a:bodyPr>
            <a:normAutofit fontScale="90000"/>
          </a:bodyPr>
          <a:lstStyle/>
          <a:p>
            <a:r>
              <a:rPr lang="he-IL" b="1" i="0" dirty="0">
                <a:solidFill>
                  <a:srgbClr val="053676"/>
                </a:solidFill>
                <a:effectLst/>
                <a:latin typeface="hadasim_clm"/>
              </a:rPr>
              <a:t>וְאָהַבְתָּ אֵת ה' אֱלהֶיךָ.</a:t>
            </a:r>
            <a:r>
              <a:rPr lang="he-IL" b="0" i="0" dirty="0">
                <a:solidFill>
                  <a:srgbClr val="053676"/>
                </a:solidFill>
                <a:effectLst/>
                <a:latin typeface="hadasim_clm"/>
              </a:rPr>
              <a:t> </a:t>
            </a:r>
            <a:br>
              <a:rPr lang="he-IL" b="0" i="0" dirty="0">
                <a:solidFill>
                  <a:srgbClr val="053676"/>
                </a:solidFill>
                <a:effectLst/>
                <a:latin typeface="hadasim_clm"/>
              </a:rPr>
            </a:br>
            <a:r>
              <a:rPr lang="he-IL" b="0" i="0" dirty="0">
                <a:solidFill>
                  <a:srgbClr val="053676"/>
                </a:solidFill>
                <a:effectLst/>
                <a:latin typeface="hadasim_clm"/>
              </a:rPr>
              <a:t>בְּכָל לְבָבְךָ וּבְכָל נַפְשְׁךָ וּבְכָל מְאדֶךָ: </a:t>
            </a:r>
            <a:r>
              <a:rPr lang="he-IL" dirty="0"/>
              <a:t/>
            </a:r>
            <a:br>
              <a:rPr lang="he-IL" dirty="0"/>
            </a:br>
            <a:r>
              <a:rPr lang="he-IL" b="0" i="0" dirty="0">
                <a:solidFill>
                  <a:srgbClr val="053676"/>
                </a:solidFill>
                <a:effectLst/>
                <a:latin typeface="hadasim_clm"/>
              </a:rPr>
              <a:t>וְהָיוּ הַדְּבָרִים הָאֵלֶּה אֲשֶׁר אָנכִי מְצַוְּךָ הַיּום, </a:t>
            </a:r>
            <a:br>
              <a:rPr lang="he-IL" b="0" i="0" dirty="0">
                <a:solidFill>
                  <a:srgbClr val="053676"/>
                </a:solidFill>
                <a:effectLst/>
                <a:latin typeface="hadasim_clm"/>
              </a:rPr>
            </a:br>
            <a:r>
              <a:rPr lang="he-IL" b="0" i="0" dirty="0">
                <a:solidFill>
                  <a:srgbClr val="053676"/>
                </a:solidFill>
                <a:effectLst/>
                <a:latin typeface="hadasim_clm"/>
              </a:rPr>
              <a:t>עַל לְבָבֶךָ: </a:t>
            </a:r>
            <a:r>
              <a:rPr lang="he-IL" dirty="0"/>
              <a:t/>
            </a:r>
            <a:br>
              <a:rPr lang="he-IL" dirty="0"/>
            </a:br>
            <a:r>
              <a:rPr lang="he-IL" b="0" i="0" dirty="0" err="1">
                <a:solidFill>
                  <a:srgbClr val="053676"/>
                </a:solidFill>
                <a:effectLst/>
                <a:latin typeface="hadasim_clm"/>
              </a:rPr>
              <a:t>וְשִׁנַּנְתָּם</a:t>
            </a:r>
            <a:r>
              <a:rPr lang="he-IL" b="0" i="0" dirty="0">
                <a:solidFill>
                  <a:srgbClr val="053676"/>
                </a:solidFill>
                <a:effectLst/>
                <a:latin typeface="hadasim_clm"/>
              </a:rPr>
              <a:t> לְבָנֶיךָ וְדִבַּרְתָּ בָּם.</a:t>
            </a:r>
            <a:br>
              <a:rPr lang="he-IL" b="0" i="0" dirty="0">
                <a:solidFill>
                  <a:srgbClr val="053676"/>
                </a:solidFill>
                <a:effectLst/>
                <a:latin typeface="hadasim_clm"/>
              </a:rPr>
            </a:br>
            <a:r>
              <a:rPr lang="he-IL" b="0" i="0" dirty="0">
                <a:solidFill>
                  <a:srgbClr val="053676"/>
                </a:solidFill>
                <a:effectLst/>
                <a:latin typeface="hadasim_clm"/>
              </a:rPr>
              <a:t> בְּשִׁבְתְּךָ בְּבֵיתֶךָ וּבְלֶכְתְּךָ בַדֶּרֶךְ וּבְשָׁכְבְּךָ וּבְקוּמֶךָ: </a:t>
            </a:r>
            <a:r>
              <a:rPr lang="he-IL" dirty="0"/>
              <a:t/>
            </a:r>
            <a:br>
              <a:rPr lang="he-IL" dirty="0"/>
            </a:br>
            <a:r>
              <a:rPr lang="he-IL" b="0" i="0" dirty="0">
                <a:solidFill>
                  <a:srgbClr val="053676"/>
                </a:solidFill>
                <a:effectLst/>
                <a:latin typeface="hadasim_clm"/>
              </a:rPr>
              <a:t>וּקְשַׁרְתָּם לְאות עַל יָדֶךָ. וְהָיוּ לְטטָפות בֵּין עֵינֶיךָ: </a:t>
            </a:r>
            <a:r>
              <a:rPr lang="he-IL" dirty="0"/>
              <a:t/>
            </a:r>
            <a:br>
              <a:rPr lang="he-IL" dirty="0"/>
            </a:br>
            <a:r>
              <a:rPr lang="he-IL" b="0" i="0" dirty="0">
                <a:solidFill>
                  <a:srgbClr val="053676"/>
                </a:solidFill>
                <a:effectLst/>
                <a:latin typeface="hadasim_clm"/>
              </a:rPr>
              <a:t>וּכְתַבְתָּם עַל מְזֻזות בֵּיתֶךָ וּבִשְׁעָרֶיךָ: </a:t>
            </a:r>
            <a:endParaRPr lang="he-IL" dirty="0"/>
          </a:p>
        </p:txBody>
      </p:sp>
    </p:spTree>
    <p:extLst>
      <p:ext uri="{BB962C8B-B14F-4D97-AF65-F5344CB8AC3E}">
        <p14:creationId xmlns:p14="http://schemas.microsoft.com/office/powerpoint/2010/main" val="1935092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83059" y="420129"/>
            <a:ext cx="11158152" cy="4782710"/>
          </a:xfrm>
        </p:spPr>
        <p:txBody>
          <a:bodyPr>
            <a:normAutofit fontScale="90000"/>
          </a:bodyPr>
          <a:lstStyle/>
          <a:p>
            <a:r>
              <a:rPr lang="he-IL" sz="4400" b="1" i="0" dirty="0">
                <a:solidFill>
                  <a:srgbClr val="053676"/>
                </a:solidFill>
                <a:effectLst/>
                <a:latin typeface="hadasim_clm"/>
              </a:rPr>
              <a:t>וְהָיָה אִם שָׁמעַ</a:t>
            </a:r>
            <a:r>
              <a:rPr lang="he-IL" sz="4400" b="0" i="0" dirty="0">
                <a:solidFill>
                  <a:srgbClr val="053676"/>
                </a:solidFill>
                <a:effectLst/>
                <a:latin typeface="hadasim_clm"/>
              </a:rPr>
              <a:t> תִּשְׁמְעוּ אֶל מִצְותַי אֲשֶׁר אָנכִי מְצַוֶּה אֶתְכֶם הַיּום. לְאַהֲבָה אֶת ה' אֱלהֵיכֶם וּלְעָבְדו בְּכָל לְבַבְכֶם וּבְכָל נַפְשְׁכֶם: </a:t>
            </a:r>
            <a:r>
              <a:rPr lang="he-IL" sz="4400" dirty="0"/>
              <a:t/>
            </a:r>
            <a:br>
              <a:rPr lang="he-IL" sz="4400" dirty="0"/>
            </a:br>
            <a:r>
              <a:rPr lang="he-IL" sz="4400" b="0" i="0" dirty="0">
                <a:solidFill>
                  <a:srgbClr val="053676"/>
                </a:solidFill>
                <a:effectLst/>
                <a:latin typeface="hadasim_clm"/>
              </a:rPr>
              <a:t>וְנָתַתִּי מְטַר אַרְצְכֶם בְּעִתּו יורֶה וּמַלְקושׁ. </a:t>
            </a:r>
            <a:br>
              <a:rPr lang="he-IL" sz="4400" b="0" i="0" dirty="0">
                <a:solidFill>
                  <a:srgbClr val="053676"/>
                </a:solidFill>
                <a:effectLst/>
                <a:latin typeface="hadasim_clm"/>
              </a:rPr>
            </a:br>
            <a:r>
              <a:rPr lang="he-IL" sz="4400" b="0" i="0" dirty="0">
                <a:solidFill>
                  <a:srgbClr val="053676"/>
                </a:solidFill>
                <a:effectLst/>
                <a:latin typeface="hadasim_clm"/>
              </a:rPr>
              <a:t>וְאָסַפְתָּ דְגָנֶךָ וְתִירשְׁךָ וְיִצְהָרֶךָ: </a:t>
            </a:r>
            <a:r>
              <a:rPr lang="he-IL" sz="4400" dirty="0"/>
              <a:t/>
            </a:r>
            <a:br>
              <a:rPr lang="he-IL" sz="4400" dirty="0"/>
            </a:br>
            <a:r>
              <a:rPr lang="he-IL" sz="4400" b="0" i="0" dirty="0">
                <a:solidFill>
                  <a:srgbClr val="053676"/>
                </a:solidFill>
                <a:effectLst/>
                <a:latin typeface="hadasim_clm"/>
              </a:rPr>
              <a:t>וְנָתַתִּי עֵשֶׂב בְּשָׂדְךָ לִבְהֶמְתֶּךָ. וְאָכַלְתָּ וְשָׂבָעְתָּ: </a:t>
            </a:r>
            <a:r>
              <a:rPr lang="he-IL" sz="4400" dirty="0"/>
              <a:t/>
            </a:r>
            <a:br>
              <a:rPr lang="he-IL" sz="4400" dirty="0"/>
            </a:br>
            <a:r>
              <a:rPr lang="he-IL" sz="4400" b="0" i="0" dirty="0">
                <a:solidFill>
                  <a:srgbClr val="053676"/>
                </a:solidFill>
                <a:effectLst/>
                <a:latin typeface="hadasim_clm"/>
              </a:rPr>
              <a:t>הִשָּׁמְרוּ לָכֶם פֶּן יִפְתֶּה לְבַבְכֶם. </a:t>
            </a:r>
            <a:br>
              <a:rPr lang="he-IL" sz="4400" b="0" i="0" dirty="0">
                <a:solidFill>
                  <a:srgbClr val="053676"/>
                </a:solidFill>
                <a:effectLst/>
                <a:latin typeface="hadasim_clm"/>
              </a:rPr>
            </a:br>
            <a:r>
              <a:rPr lang="he-IL" sz="4400" b="0" i="0" dirty="0">
                <a:solidFill>
                  <a:srgbClr val="053676"/>
                </a:solidFill>
                <a:effectLst/>
                <a:latin typeface="hadasim_clm"/>
              </a:rPr>
              <a:t>וְסַרְתֶּם וַעֲבַדְתֶּם אֱלהִים אֲחֵרִים וְהִשְׁתַּחֲוִיתֶם לָהֶם: </a:t>
            </a:r>
            <a:r>
              <a:rPr lang="he-IL" sz="4400" dirty="0"/>
              <a:t/>
            </a:r>
            <a:br>
              <a:rPr lang="he-IL" sz="4400" dirty="0"/>
            </a:br>
            <a:endParaRPr lang="he-IL" dirty="0"/>
          </a:p>
        </p:txBody>
      </p:sp>
      <p:pic>
        <p:nvPicPr>
          <p:cNvPr id="19458" name="Picture 2" descr="שדה חיטה | תמונה 120710 - מסגרת"/>
          <p:cNvPicPr>
            <a:picLocks noChangeAspect="1" noChangeArrowheads="1"/>
          </p:cNvPicPr>
          <p:nvPr/>
        </p:nvPicPr>
        <p:blipFill rotWithShape="1">
          <a:blip r:embed="rId2">
            <a:extLst>
              <a:ext uri="{28A0092B-C50C-407E-A947-70E740481C1C}">
                <a14:useLocalDpi xmlns:a14="http://schemas.microsoft.com/office/drawing/2010/main" val="0"/>
              </a:ext>
            </a:extLst>
          </a:blip>
          <a:srcRect t="14729" b="19438"/>
          <a:stretch/>
        </p:blipFill>
        <p:spPr bwMode="auto">
          <a:xfrm>
            <a:off x="234778" y="5078627"/>
            <a:ext cx="11219936" cy="1655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494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326291" y="3840850"/>
            <a:ext cx="9144000" cy="2387600"/>
          </a:xfrm>
        </p:spPr>
        <p:txBody>
          <a:bodyPr>
            <a:normAutofit fontScale="90000"/>
          </a:bodyPr>
          <a:lstStyle/>
          <a:p>
            <a:r>
              <a:rPr lang="he-IL" sz="4000" dirty="0">
                <a:solidFill>
                  <a:srgbClr val="053676"/>
                </a:solidFill>
                <a:latin typeface="hadasim_clm"/>
              </a:rPr>
              <a:t>וְחָרָה אַף ה' בָּכֶם וְעָצַר אֶת הַשָּׁמַיִם </a:t>
            </a:r>
            <a:br>
              <a:rPr lang="he-IL" sz="4000" dirty="0">
                <a:solidFill>
                  <a:srgbClr val="053676"/>
                </a:solidFill>
                <a:latin typeface="hadasim_clm"/>
              </a:rPr>
            </a:br>
            <a:r>
              <a:rPr lang="he-IL" sz="4000" dirty="0">
                <a:solidFill>
                  <a:srgbClr val="053676"/>
                </a:solidFill>
                <a:latin typeface="hadasim_clm"/>
              </a:rPr>
              <a:t>וְלא יִהְיֶה מָטָר וְהָאֲדָמָה לא </a:t>
            </a:r>
            <a:r>
              <a:rPr lang="he-IL" sz="4000" dirty="0" err="1">
                <a:solidFill>
                  <a:srgbClr val="053676"/>
                </a:solidFill>
                <a:latin typeface="hadasim_clm"/>
              </a:rPr>
              <a:t>תִתֵּן</a:t>
            </a:r>
            <a:r>
              <a:rPr lang="he-IL" sz="4000" dirty="0">
                <a:solidFill>
                  <a:srgbClr val="053676"/>
                </a:solidFill>
                <a:latin typeface="hadasim_clm"/>
              </a:rPr>
              <a:t> אֶת יְבוּלָהּ. </a:t>
            </a:r>
            <a:br>
              <a:rPr lang="he-IL" sz="4000" dirty="0">
                <a:solidFill>
                  <a:srgbClr val="053676"/>
                </a:solidFill>
                <a:latin typeface="hadasim_clm"/>
              </a:rPr>
            </a:br>
            <a:r>
              <a:rPr lang="he-IL" sz="4000" dirty="0">
                <a:solidFill>
                  <a:srgbClr val="053676"/>
                </a:solidFill>
                <a:latin typeface="hadasim_clm"/>
              </a:rPr>
              <a:t>וַאֲבַדְתֶּם מְהֵרָה מֵעַל הָאָרֶץ הַטּבָה אֲשֶׁר ה' נתֵן לָכֶם: </a:t>
            </a:r>
            <a:r>
              <a:rPr lang="he-IL" sz="4000" dirty="0">
                <a:solidFill>
                  <a:prstClr val="black"/>
                </a:solidFill>
              </a:rPr>
              <a:t/>
            </a:r>
            <a:br>
              <a:rPr lang="he-IL" sz="4000" dirty="0">
                <a:solidFill>
                  <a:prstClr val="black"/>
                </a:solidFill>
              </a:rPr>
            </a:br>
            <a:r>
              <a:rPr lang="he-IL" sz="4000" dirty="0">
                <a:solidFill>
                  <a:srgbClr val="053676"/>
                </a:solidFill>
                <a:latin typeface="hadasim_clm"/>
              </a:rPr>
              <a:t>וְשַׂמְתֶּם אֶת דְּבָרַי אֵלֶּה עַל לְבַבְכֶם וְעַל נַפְשְׁכֶם. </a:t>
            </a:r>
            <a:br>
              <a:rPr lang="he-IL" sz="4000" dirty="0">
                <a:solidFill>
                  <a:srgbClr val="053676"/>
                </a:solidFill>
                <a:latin typeface="hadasim_clm"/>
              </a:rPr>
            </a:br>
            <a:r>
              <a:rPr lang="he-IL" sz="4000" dirty="0">
                <a:solidFill>
                  <a:srgbClr val="053676"/>
                </a:solidFill>
                <a:latin typeface="hadasim_clm"/>
              </a:rPr>
              <a:t>וּקְשַׁרְתֶּם אתָם לְאות עַל יֶדְכֶם וְהָיוּ לְטוטָפת בֵּין עֵינֵיכֶם: </a:t>
            </a:r>
            <a:r>
              <a:rPr lang="he-IL" sz="4000" dirty="0">
                <a:solidFill>
                  <a:prstClr val="black"/>
                </a:solidFill>
              </a:rPr>
              <a:t/>
            </a:r>
            <a:br>
              <a:rPr lang="he-IL" sz="4000" dirty="0">
                <a:solidFill>
                  <a:prstClr val="black"/>
                </a:solidFill>
              </a:rPr>
            </a:br>
            <a:r>
              <a:rPr lang="he-IL" sz="4000" dirty="0">
                <a:solidFill>
                  <a:srgbClr val="053676"/>
                </a:solidFill>
                <a:latin typeface="hadasim_clm"/>
              </a:rPr>
              <a:t>וְלִמַּדְתֶּם אתָם אֶת בְּנֵיכֶם לְדַבֵּר בָּם. </a:t>
            </a:r>
            <a:br>
              <a:rPr lang="he-IL" sz="4000" dirty="0">
                <a:solidFill>
                  <a:srgbClr val="053676"/>
                </a:solidFill>
                <a:latin typeface="hadasim_clm"/>
              </a:rPr>
            </a:br>
            <a:r>
              <a:rPr lang="he-IL" sz="4000" dirty="0">
                <a:solidFill>
                  <a:srgbClr val="053676"/>
                </a:solidFill>
                <a:latin typeface="hadasim_clm"/>
              </a:rPr>
              <a:t>בְּשִׁבְתְּךָ בְּבֵיתֶךָ וּבְלֶכְתְּךָ בַדֶּרֶךְ וּבְשָׁכְבְּךָ וּבְקוּמֶךָ: </a:t>
            </a:r>
            <a:r>
              <a:rPr lang="he-IL" sz="4000" dirty="0">
                <a:solidFill>
                  <a:prstClr val="black"/>
                </a:solidFill>
              </a:rPr>
              <a:t/>
            </a:r>
            <a:br>
              <a:rPr lang="he-IL" sz="4000" dirty="0">
                <a:solidFill>
                  <a:prstClr val="black"/>
                </a:solidFill>
              </a:rPr>
            </a:br>
            <a:r>
              <a:rPr lang="he-IL" sz="4000" dirty="0">
                <a:solidFill>
                  <a:srgbClr val="053676"/>
                </a:solidFill>
                <a:latin typeface="hadasim_clm"/>
              </a:rPr>
              <a:t>וּכְתַבְתָּם עַל מְזוּזות בֵּיתֶךָ וּבִשְׁעָרֶיךָ: </a:t>
            </a:r>
            <a:r>
              <a:rPr lang="he-IL" sz="4000" dirty="0">
                <a:solidFill>
                  <a:prstClr val="black"/>
                </a:solidFill>
              </a:rPr>
              <a:t/>
            </a:r>
            <a:br>
              <a:rPr lang="he-IL" sz="4000" dirty="0">
                <a:solidFill>
                  <a:prstClr val="black"/>
                </a:solidFill>
              </a:rPr>
            </a:br>
            <a:r>
              <a:rPr lang="he-IL" sz="4000" dirty="0">
                <a:solidFill>
                  <a:srgbClr val="053676"/>
                </a:solidFill>
                <a:latin typeface="hadasim_clm"/>
              </a:rPr>
              <a:t>לְמַעַן יִרְבּוּ יְמֵיכֶם וִימֵי בְנֵיכֶם עַל הָאֲדָמָה אֲשֶׁר נִשְׁבַּע ה' </a:t>
            </a:r>
            <a:r>
              <a:rPr lang="he-IL" sz="4000" dirty="0" err="1">
                <a:solidFill>
                  <a:srgbClr val="053676"/>
                </a:solidFill>
                <a:latin typeface="hadasim_clm"/>
              </a:rPr>
              <a:t>לַאֲבתֵיכֶם</a:t>
            </a:r>
            <a:r>
              <a:rPr lang="he-IL" sz="4000" dirty="0">
                <a:solidFill>
                  <a:srgbClr val="053676"/>
                </a:solidFill>
                <a:latin typeface="hadasim_clm"/>
              </a:rPr>
              <a:t> לָתֵת לָהֶם. כִּימֵי הַשָּׁמַיִם עַל הָאָרֶץ:</a:t>
            </a:r>
            <a:r>
              <a:rPr lang="he-IL" sz="5400" dirty="0">
                <a:solidFill>
                  <a:srgbClr val="053676"/>
                </a:solidFill>
                <a:latin typeface="hadasim_clm"/>
              </a:rPr>
              <a:t> </a:t>
            </a:r>
            <a:endParaRPr lang="he-IL" dirty="0"/>
          </a:p>
        </p:txBody>
      </p:sp>
      <p:pic>
        <p:nvPicPr>
          <p:cNvPr id="5" name="תמונה 4" descr="זוג תפילין 4X4 - רש&quot;י - מהודרות - היכל מנחם"/>
          <p:cNvPicPr/>
          <p:nvPr/>
        </p:nvPicPr>
        <p:blipFill rotWithShape="1">
          <a:blip r:embed="rId2">
            <a:extLst>
              <a:ext uri="{BEBA8EAE-BF5A-486C-A8C5-ECC9F3942E4B}">
                <a14:imgProps xmlns:a14="http://schemas.microsoft.com/office/drawing/2010/main">
                  <a14:imgLayer r:embed="rId3">
                    <a14:imgEffect>
                      <a14:backgroundRemoval t="25429" b="65429" l="1500" r="100000"/>
                    </a14:imgEffect>
                  </a14:imgLayer>
                </a14:imgProps>
              </a:ext>
              <a:ext uri="{28A0092B-C50C-407E-A947-70E740481C1C}">
                <a14:useLocalDpi xmlns:a14="http://schemas.microsoft.com/office/drawing/2010/main" val="0"/>
              </a:ext>
            </a:extLst>
          </a:blip>
          <a:srcRect t="21348" b="33259"/>
          <a:stretch/>
        </p:blipFill>
        <p:spPr bwMode="auto">
          <a:xfrm rot="20884797">
            <a:off x="-36300" y="0"/>
            <a:ext cx="2725181" cy="22409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8686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512540" y="3433076"/>
            <a:ext cx="9144000" cy="2387600"/>
          </a:xfrm>
        </p:spPr>
        <p:txBody>
          <a:bodyPr>
            <a:noAutofit/>
          </a:bodyPr>
          <a:lstStyle/>
          <a:p>
            <a:r>
              <a:rPr lang="he-IL" sz="3600" b="1" i="0" dirty="0">
                <a:solidFill>
                  <a:srgbClr val="053676"/>
                </a:solidFill>
                <a:effectLst/>
                <a:latin typeface="hadasim_clm"/>
              </a:rPr>
              <a:t>וַיּאמֶר ה' אֶל משֶׁה לֵּאמר: </a:t>
            </a:r>
            <a:r>
              <a:rPr lang="he-IL" sz="3600" dirty="0"/>
              <a:t/>
            </a:r>
            <a:br>
              <a:rPr lang="he-IL" sz="3600" dirty="0"/>
            </a:br>
            <a:r>
              <a:rPr lang="he-IL" sz="3600" b="0" i="0" dirty="0">
                <a:solidFill>
                  <a:srgbClr val="053676"/>
                </a:solidFill>
                <a:effectLst/>
                <a:latin typeface="hadasim_clm"/>
              </a:rPr>
              <a:t>דַּבֵּר אֶל בְּנֵי יִשְׂרָאֵל וְאָמַרְתָּ אֲלֵהֶם וְעָשׂוּ לָהֶם צִיצִת עַל כַּנְפֵי בִגְדֵיהֶם לְדרתָם. וְנָתְנוּ עַל צִיצִת הַכָּנָף פְּתִיל תְּכֵלֶת: </a:t>
            </a:r>
            <a:r>
              <a:rPr lang="he-IL" sz="3600" dirty="0"/>
              <a:t/>
            </a:r>
            <a:br>
              <a:rPr lang="he-IL" sz="3600" dirty="0"/>
            </a:br>
            <a:r>
              <a:rPr lang="he-IL" sz="3600" b="0" i="0" dirty="0">
                <a:solidFill>
                  <a:srgbClr val="053676"/>
                </a:solidFill>
                <a:effectLst/>
                <a:latin typeface="hadasim_clm"/>
              </a:rPr>
              <a:t>וְהָיָה לָכֶם לְצִיצִת וּרְאִיתֶם אתו וּזְכַרְתֶּם אֶת כָּל מִצְות ה' וַעֲשִׂיתֶם אתָם. וְלא תָתוּרוּ אַחֲרֵי לְבַבְכֶם </a:t>
            </a:r>
            <a:br>
              <a:rPr lang="he-IL" sz="3600" b="0" i="0" dirty="0">
                <a:solidFill>
                  <a:srgbClr val="053676"/>
                </a:solidFill>
                <a:effectLst/>
                <a:latin typeface="hadasim_clm"/>
              </a:rPr>
            </a:br>
            <a:r>
              <a:rPr lang="he-IL" sz="3600" b="0" i="0" dirty="0">
                <a:solidFill>
                  <a:srgbClr val="053676"/>
                </a:solidFill>
                <a:effectLst/>
                <a:latin typeface="hadasim_clm"/>
              </a:rPr>
              <a:t>וְאַחֲרֵי עֵינֵיכֶם אֲשֶׁר אַתֶּם זנִים אַחֲרֵיהֶם: </a:t>
            </a:r>
            <a:r>
              <a:rPr lang="he-IL" sz="3600" dirty="0"/>
              <a:t/>
            </a:r>
            <a:br>
              <a:rPr lang="he-IL" sz="3600" dirty="0"/>
            </a:br>
            <a:r>
              <a:rPr lang="he-IL" sz="3600" b="0" i="0" dirty="0">
                <a:solidFill>
                  <a:srgbClr val="053676"/>
                </a:solidFill>
                <a:effectLst/>
                <a:latin typeface="hadasim_clm"/>
              </a:rPr>
              <a:t>לְמַעַן תִּזְכְּרוּ וַעֲשִׂיתֶם אֶת כָּל מִצְותָי. </a:t>
            </a:r>
            <a:br>
              <a:rPr lang="he-IL" sz="3600" b="0" i="0" dirty="0">
                <a:solidFill>
                  <a:srgbClr val="053676"/>
                </a:solidFill>
                <a:effectLst/>
                <a:latin typeface="hadasim_clm"/>
              </a:rPr>
            </a:br>
            <a:r>
              <a:rPr lang="he-IL" sz="3600" b="0" i="0" dirty="0">
                <a:solidFill>
                  <a:srgbClr val="053676"/>
                </a:solidFill>
                <a:effectLst/>
                <a:latin typeface="hadasim_clm"/>
              </a:rPr>
              <a:t>וִהְיִיתֶם קְדשִׁים לֵאלהֵיכֶם: </a:t>
            </a:r>
            <a:r>
              <a:rPr lang="he-IL" sz="3600" dirty="0"/>
              <a:t/>
            </a:r>
            <a:br>
              <a:rPr lang="he-IL" sz="3600" dirty="0"/>
            </a:br>
            <a:r>
              <a:rPr lang="he-IL" sz="3600" b="0" i="0" dirty="0">
                <a:solidFill>
                  <a:srgbClr val="053676"/>
                </a:solidFill>
                <a:effectLst/>
                <a:latin typeface="hadasim_clm"/>
              </a:rPr>
              <a:t>אֲנִי ה' אֱלהֵיכֶם אֲשֶׁר הוצֵאתִי אֶתְכֶם מֵאֶרֶץ מִצְרַיִם </a:t>
            </a:r>
            <a:br>
              <a:rPr lang="he-IL" sz="3600" b="0" i="0" dirty="0">
                <a:solidFill>
                  <a:srgbClr val="053676"/>
                </a:solidFill>
                <a:effectLst/>
                <a:latin typeface="hadasim_clm"/>
              </a:rPr>
            </a:br>
            <a:r>
              <a:rPr lang="he-IL" sz="3600" b="0" i="0" dirty="0">
                <a:solidFill>
                  <a:srgbClr val="053676"/>
                </a:solidFill>
                <a:effectLst/>
                <a:latin typeface="hadasim_clm"/>
              </a:rPr>
              <a:t>לִהְיות לָכֶם לֵאלהִים. אֲנִי ה' אֱלהֵיכֶם: </a:t>
            </a:r>
            <a:r>
              <a:rPr lang="he-IL" sz="3600" dirty="0"/>
              <a:t/>
            </a:r>
            <a:br>
              <a:rPr lang="he-IL" sz="3600" dirty="0"/>
            </a:br>
            <a:r>
              <a:rPr lang="he-IL" sz="3600" b="0" i="0" dirty="0">
                <a:solidFill>
                  <a:srgbClr val="053676"/>
                </a:solidFill>
                <a:effectLst/>
                <a:latin typeface="hadasim_clm"/>
              </a:rPr>
              <a:t>אֱמֶת:</a:t>
            </a:r>
            <a:endParaRPr lang="he-IL" sz="3600" dirty="0"/>
          </a:p>
        </p:txBody>
      </p:sp>
      <p:pic>
        <p:nvPicPr>
          <p:cNvPr id="21506" name="Picture 2" descr="עד-מתי-אפשר-היום-לקרוא-קריאת-שמע - הרב של האינטרנט"/>
          <p:cNvPicPr>
            <a:picLocks noChangeAspect="1" noChangeArrowheads="1"/>
          </p:cNvPicPr>
          <p:nvPr/>
        </p:nvPicPr>
        <p:blipFill rotWithShape="1">
          <a:blip r:embed="rId2">
            <a:extLst>
              <a:ext uri="{28A0092B-C50C-407E-A947-70E740481C1C}">
                <a14:useLocalDpi xmlns:a14="http://schemas.microsoft.com/office/drawing/2010/main" val="0"/>
              </a:ext>
            </a:extLst>
          </a:blip>
          <a:srcRect l="18899" t="2270" r="22507" b="-2270"/>
          <a:stretch/>
        </p:blipFill>
        <p:spPr bwMode="auto">
          <a:xfrm>
            <a:off x="704335" y="2347784"/>
            <a:ext cx="2557849" cy="381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255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תפילת הט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3472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בקשת גשמים | אתר ישיב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142" y="5333518"/>
            <a:ext cx="4292858" cy="20137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3558" name="Picture 6" descr="הלכות אמירת מוריד הטל ושביעי של פסח • אתר הרב מרדכי אליהו"/>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0316" y="1383217"/>
            <a:ext cx="5754414" cy="38242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תמונה 7"/>
          <p:cNvPicPr>
            <a:picLocks noChangeAspect="1"/>
          </p:cNvPicPr>
          <p:nvPr/>
        </p:nvPicPr>
        <p:blipFill>
          <a:blip r:embed="rId5"/>
          <a:stretch>
            <a:fillRect/>
          </a:stretch>
        </p:blipFill>
        <p:spPr>
          <a:xfrm>
            <a:off x="1735761" y="1893154"/>
            <a:ext cx="9144793" cy="2804403"/>
          </a:xfrm>
          <a:prstGeom prst="rect">
            <a:avLst/>
          </a:prstGeom>
        </p:spPr>
      </p:pic>
    </p:spTree>
    <p:extLst>
      <p:ext uri="{BB962C8B-B14F-4D97-AF65-F5344CB8AC3E}">
        <p14:creationId xmlns:p14="http://schemas.microsoft.com/office/powerpoint/2010/main" val="3511926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72126" y="-272716"/>
            <a:ext cx="9946106" cy="970547"/>
          </a:xfrm>
        </p:spPr>
        <p:txBody>
          <a:bodyPr>
            <a:normAutofit/>
          </a:bodyPr>
          <a:lstStyle/>
          <a:p>
            <a:r>
              <a:rPr lang="he-IL" sz="3200" b="1" dirty="0">
                <a:solidFill>
                  <a:srgbClr val="FFC000"/>
                </a:solidFill>
              </a:rPr>
              <a:t>פרק בתהילים (</a:t>
            </a:r>
            <a:r>
              <a:rPr lang="he-IL" sz="3200" b="1" dirty="0" err="1">
                <a:solidFill>
                  <a:srgbClr val="FFC000"/>
                </a:solidFill>
              </a:rPr>
              <a:t>קכא</a:t>
            </a:r>
            <a:r>
              <a:rPr lang="he-IL" sz="3200" b="1" dirty="0">
                <a:solidFill>
                  <a:srgbClr val="FFC000"/>
                </a:solidFill>
              </a:rPr>
              <a:t>') לשמירה והצלת עם ישראל ורפואת כל החולים</a:t>
            </a:r>
          </a:p>
        </p:txBody>
      </p:sp>
      <p:sp>
        <p:nvSpPr>
          <p:cNvPr id="3" name="כותרת משנה 2"/>
          <p:cNvSpPr>
            <a:spLocks noGrp="1"/>
          </p:cNvSpPr>
          <p:nvPr>
            <p:ph type="subTitle" idx="1"/>
          </p:nvPr>
        </p:nvSpPr>
        <p:spPr>
          <a:xfrm>
            <a:off x="3272590" y="866273"/>
            <a:ext cx="5983705" cy="5670884"/>
          </a:xfrm>
        </p:spPr>
        <p:txBody>
          <a:bodyPr>
            <a:normAutofit fontScale="92500"/>
          </a:bodyPr>
          <a:lstStyle/>
          <a:p>
            <a:pPr>
              <a:lnSpc>
                <a:spcPct val="150000"/>
              </a:lnSpc>
            </a:pPr>
            <a:r>
              <a:rPr lang="he-IL" dirty="0"/>
              <a:t>שִׁיר לַמַּעֲלוֹת:</a:t>
            </a:r>
          </a:p>
          <a:p>
            <a:pPr>
              <a:lnSpc>
                <a:spcPct val="150000"/>
              </a:lnSpc>
            </a:pPr>
            <a:r>
              <a:rPr lang="he-IL" dirty="0"/>
              <a:t>אֶשָּׂא עֵינַי אֶל הֶהָרִים מֵאַיִן יָבֹא עֶזְרִי:</a:t>
            </a:r>
          </a:p>
          <a:p>
            <a:pPr>
              <a:lnSpc>
                <a:spcPct val="150000"/>
              </a:lnSpc>
            </a:pPr>
            <a:r>
              <a:rPr lang="he-IL" dirty="0"/>
              <a:t>עֶזְרִי מֵעִם ה' עֹשֵׂה שָׁמַיִם וָאָרֶץ:</a:t>
            </a:r>
          </a:p>
          <a:p>
            <a:pPr>
              <a:lnSpc>
                <a:spcPct val="150000"/>
              </a:lnSpc>
            </a:pPr>
            <a:r>
              <a:rPr lang="he-IL" dirty="0"/>
              <a:t>אַל </a:t>
            </a:r>
            <a:r>
              <a:rPr lang="he-IL" dirty="0" err="1"/>
              <a:t>יִתֵּן</a:t>
            </a:r>
            <a:r>
              <a:rPr lang="he-IL" dirty="0"/>
              <a:t> לַמּוֹט רַגְלֶךָ אַל יָנוּם שֹׁמְרֶךָ:</a:t>
            </a:r>
          </a:p>
          <a:p>
            <a:pPr>
              <a:lnSpc>
                <a:spcPct val="150000"/>
              </a:lnSpc>
            </a:pPr>
            <a:r>
              <a:rPr lang="he-IL" dirty="0"/>
              <a:t>הִנֵּה לֹא יָנוּם וְלֹא יִישָׁן שׁוֹמֵר יִשְׂרָאֵל:</a:t>
            </a:r>
          </a:p>
          <a:p>
            <a:pPr>
              <a:lnSpc>
                <a:spcPct val="150000"/>
              </a:lnSpc>
            </a:pPr>
            <a:r>
              <a:rPr lang="he-IL" dirty="0"/>
              <a:t>ה' שֹׁמְרֶךָ ה' צִלְּךָ עַל יַד יְמִינֶךָ:</a:t>
            </a:r>
          </a:p>
          <a:p>
            <a:pPr>
              <a:lnSpc>
                <a:spcPct val="150000"/>
              </a:lnSpc>
            </a:pPr>
            <a:r>
              <a:rPr lang="he-IL" dirty="0"/>
              <a:t>יוֹמָם הַשֶּׁמֶשׁ לֹא </a:t>
            </a:r>
            <a:r>
              <a:rPr lang="he-IL" dirty="0" err="1"/>
              <a:t>יַכֶּכָּה</a:t>
            </a:r>
            <a:r>
              <a:rPr lang="he-IL" dirty="0"/>
              <a:t> וְיָרֵחַ בַּלָּיְלָה:</a:t>
            </a:r>
          </a:p>
          <a:p>
            <a:pPr>
              <a:lnSpc>
                <a:spcPct val="150000"/>
              </a:lnSpc>
            </a:pPr>
            <a:r>
              <a:rPr lang="he-IL" dirty="0"/>
              <a:t>ה' </a:t>
            </a:r>
            <a:r>
              <a:rPr lang="he-IL" dirty="0" err="1"/>
              <a:t>יִשְׁמָרְך</a:t>
            </a:r>
            <a:r>
              <a:rPr lang="he-IL" dirty="0"/>
              <a:t>ָ מִכָּל רָע יִשְׁמֹר אֶת נַפְשֶׁךָ:</a:t>
            </a:r>
          </a:p>
          <a:p>
            <a:pPr>
              <a:lnSpc>
                <a:spcPct val="150000"/>
              </a:lnSpc>
            </a:pPr>
            <a:r>
              <a:rPr lang="he-IL" dirty="0"/>
              <a:t>ה' יִשְׁמָר צֵאתְךָ וּבוֹאֶךָ מֵעַתָּה וְעַד עוֹלָם:</a:t>
            </a:r>
          </a:p>
        </p:txBody>
      </p:sp>
    </p:spTree>
    <p:extLst>
      <p:ext uri="{BB962C8B-B14F-4D97-AF65-F5344CB8AC3E}">
        <p14:creationId xmlns:p14="http://schemas.microsoft.com/office/powerpoint/2010/main" val="3737239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עשרת ימי תשובה | מרכז ישיבות ואולפנות בני עקיב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1" y="449179"/>
            <a:ext cx="11614484" cy="6212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17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326291" y="4137412"/>
            <a:ext cx="9144000" cy="2387600"/>
          </a:xfrm>
        </p:spPr>
        <p:txBody>
          <a:bodyPr>
            <a:noAutofit/>
          </a:bodyPr>
          <a:lstStyle/>
          <a:p>
            <a:r>
              <a:rPr lang="he-IL" sz="3600" b="0" i="0" dirty="0">
                <a:solidFill>
                  <a:srgbClr val="EE2629"/>
                </a:solidFill>
                <a:effectLst/>
                <a:latin typeface="hadasim_clm"/>
              </a:rPr>
              <a:t>אָבִינוּ מַלְכֵּנוּ חָטָאנוּ לְפָנֶיךָ רַחֵם עָלֵינוּ: </a:t>
            </a:r>
            <a:r>
              <a:rPr lang="he-IL" sz="3600" dirty="0"/>
              <a:t/>
            </a:r>
            <a:br>
              <a:rPr lang="he-IL" sz="3600" dirty="0"/>
            </a:br>
            <a:r>
              <a:rPr lang="he-IL" sz="3600" b="0" i="0" dirty="0">
                <a:solidFill>
                  <a:srgbClr val="EE2629"/>
                </a:solidFill>
                <a:effectLst/>
                <a:latin typeface="hadasim_clm"/>
              </a:rPr>
              <a:t>אָבִינוּ מַלְכֵּנוּ אֵין לָנוּ מֶלֶךְ אֶלָּא אָתָּה: </a:t>
            </a:r>
            <a:r>
              <a:rPr lang="he-IL" sz="3600" dirty="0"/>
              <a:t/>
            </a:r>
            <a:br>
              <a:rPr lang="he-IL" sz="3600" dirty="0"/>
            </a:br>
            <a:r>
              <a:rPr lang="he-IL" sz="3600" b="0" i="0" dirty="0">
                <a:solidFill>
                  <a:srgbClr val="EE2629"/>
                </a:solidFill>
                <a:effectLst/>
                <a:latin typeface="hadasim_clm"/>
              </a:rPr>
              <a:t>אָבִינוּ מַלְכֵּנוּ עֲשֵׂה עִמָּנוּ לְמַעַן שְׁמֶךָ: </a:t>
            </a:r>
            <a:r>
              <a:rPr lang="he-IL" sz="3600" dirty="0"/>
              <a:t/>
            </a:r>
            <a:br>
              <a:rPr lang="he-IL" sz="3600" dirty="0"/>
            </a:br>
            <a:r>
              <a:rPr lang="he-IL" sz="3600" b="0" i="0" dirty="0">
                <a:solidFill>
                  <a:srgbClr val="EE2629"/>
                </a:solidFill>
                <a:effectLst/>
                <a:latin typeface="hadasim_clm"/>
              </a:rPr>
              <a:t>אָבִינוּ מַלְכֵּנוּ חַדֵּשׁ עָלֵינוּ שָׁנָה טובָה: </a:t>
            </a:r>
            <a:r>
              <a:rPr lang="he-IL" sz="3600" dirty="0"/>
              <a:t/>
            </a:r>
            <a:br>
              <a:rPr lang="he-IL" sz="3600" dirty="0"/>
            </a:br>
            <a:r>
              <a:rPr lang="he-IL" sz="3600" b="0" i="0" dirty="0">
                <a:solidFill>
                  <a:srgbClr val="EE2629"/>
                </a:solidFill>
                <a:effectLst/>
                <a:latin typeface="hadasim_clm"/>
              </a:rPr>
              <a:t>אָבִינוּ מַלְכֵּנוּ בַּטֵּל מֵעָלֵינוּ כָּל גְּזֵרות קָשׁות וְרָעות: </a:t>
            </a:r>
            <a:r>
              <a:rPr lang="he-IL" sz="3600" dirty="0"/>
              <a:t/>
            </a:r>
            <a:br>
              <a:rPr lang="he-IL" sz="3600" dirty="0"/>
            </a:br>
            <a:r>
              <a:rPr lang="he-IL" sz="3600" b="0" i="0" dirty="0">
                <a:solidFill>
                  <a:srgbClr val="EE2629"/>
                </a:solidFill>
                <a:effectLst/>
                <a:latin typeface="hadasim_clm"/>
              </a:rPr>
              <a:t>אָבִינוּ מַלְכֵּנוּ בַּטֵּל מַחְשְׁבות שׂנְאֵינוּ: </a:t>
            </a:r>
            <a:r>
              <a:rPr lang="he-IL" sz="3600" dirty="0"/>
              <a:t/>
            </a:r>
            <a:br>
              <a:rPr lang="he-IL" sz="3600" dirty="0"/>
            </a:br>
            <a:r>
              <a:rPr lang="he-IL" sz="3600" b="0" i="0" dirty="0">
                <a:solidFill>
                  <a:srgbClr val="EE2629"/>
                </a:solidFill>
                <a:effectLst/>
                <a:latin typeface="hadasim_clm"/>
              </a:rPr>
              <a:t>אָבִינוּ מַלְכֵּנוּ הָפֵר עֲצַת אויְבֵינוּ: </a:t>
            </a:r>
            <a:r>
              <a:rPr lang="he-IL" sz="3600" dirty="0"/>
              <a:t/>
            </a:r>
            <a:br>
              <a:rPr lang="he-IL" sz="3600" dirty="0"/>
            </a:br>
            <a:r>
              <a:rPr lang="he-IL" sz="3600" b="0" i="0" dirty="0">
                <a:solidFill>
                  <a:srgbClr val="EE2629"/>
                </a:solidFill>
                <a:effectLst/>
                <a:latin typeface="hadasim_clm"/>
              </a:rPr>
              <a:t>אָבִינוּ מַלְכֵּנוּ כַּלֵּה כָּל צַר וּמַשְׂטִין מֵעָלֵינוּ: </a:t>
            </a:r>
            <a:r>
              <a:rPr lang="he-IL" sz="3600" dirty="0"/>
              <a:t/>
            </a:r>
            <a:br>
              <a:rPr lang="he-IL" sz="3600" dirty="0"/>
            </a:br>
            <a:r>
              <a:rPr lang="he-IL" sz="3600" b="0" i="0" dirty="0">
                <a:solidFill>
                  <a:srgbClr val="EE2629"/>
                </a:solidFill>
                <a:effectLst/>
                <a:latin typeface="hadasim_clm"/>
              </a:rPr>
              <a:t>אָבִינוּ מַלְכֵּנוּ כַּלֵּה דֶבֶר וְחֶרֶב וְרָעָה וְרָעָב וּשְׁבִי וּבִזָּה וּמַשְׁחִית וּמַגֵּפָה וְיֵצֶר הָרָע </a:t>
            </a:r>
            <a:r>
              <a:rPr lang="he-IL" sz="3600" b="0" i="0" dirty="0" err="1">
                <a:solidFill>
                  <a:srgbClr val="EE2629"/>
                </a:solidFill>
                <a:effectLst/>
                <a:latin typeface="hadasim_clm"/>
              </a:rPr>
              <a:t>וְחולָאִים</a:t>
            </a:r>
            <a:r>
              <a:rPr lang="he-IL" sz="3600" b="0" i="0" dirty="0">
                <a:solidFill>
                  <a:srgbClr val="EE2629"/>
                </a:solidFill>
                <a:effectLst/>
                <a:latin typeface="hadasim_clm"/>
              </a:rPr>
              <a:t> רָעִים מִבְּנֵי בְרִיתֶךָ: </a:t>
            </a:r>
            <a:r>
              <a:rPr lang="he-IL" sz="3600" dirty="0"/>
              <a:t/>
            </a:r>
            <a:br>
              <a:rPr lang="he-IL" sz="3600" dirty="0"/>
            </a:br>
            <a:r>
              <a:rPr lang="he-IL" sz="3600" b="0" i="0" dirty="0">
                <a:solidFill>
                  <a:srgbClr val="EE2629"/>
                </a:solidFill>
                <a:effectLst/>
                <a:latin typeface="hadasim_clm"/>
              </a:rPr>
              <a:t>אָבִינוּ מַלְכֵּנוּ שְׁלַח רְפוּאָה שְׁלֵמָה לְכָל חולֵי עַמֶּךָ: </a:t>
            </a:r>
            <a:r>
              <a:rPr lang="he-IL" sz="3600" dirty="0"/>
              <a:t/>
            </a:r>
            <a:br>
              <a:rPr lang="he-IL" sz="3600" dirty="0"/>
            </a:br>
            <a:r>
              <a:rPr lang="he-IL" sz="3600" b="0" i="0" dirty="0">
                <a:solidFill>
                  <a:srgbClr val="EE2629"/>
                </a:solidFill>
                <a:effectLst/>
                <a:latin typeface="hadasim_clm"/>
              </a:rPr>
              <a:t>אָבִינוּ מַלְכֵּנוּ מְנַע מַגֵּפָה מִנַּחֲלָתֶךָ: .........</a:t>
            </a:r>
            <a:endParaRPr lang="he-IL" sz="3600" dirty="0"/>
          </a:p>
        </p:txBody>
      </p:sp>
    </p:spTree>
    <p:extLst>
      <p:ext uri="{BB962C8B-B14F-4D97-AF65-F5344CB8AC3E}">
        <p14:creationId xmlns:p14="http://schemas.microsoft.com/office/powerpoint/2010/main" val="3345975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622854" y="2568104"/>
            <a:ext cx="9144000" cy="2387600"/>
          </a:xfrm>
        </p:spPr>
        <p:txBody>
          <a:bodyPr>
            <a:noAutofit/>
          </a:bodyPr>
          <a:lstStyle/>
          <a:p>
            <a:pPr>
              <a:lnSpc>
                <a:spcPct val="150000"/>
              </a:lnSpc>
            </a:pPr>
            <a:r>
              <a:rPr lang="he-IL" sz="3600" b="0" i="0" dirty="0">
                <a:solidFill>
                  <a:srgbClr val="EE2629"/>
                </a:solidFill>
                <a:effectLst/>
                <a:latin typeface="hadasim_clm"/>
              </a:rPr>
              <a:t>אָבִינוּ מַלְכֵּנוּ הַחֲזִירֵנוּ בִּתְשׁוּבָה שְׁלֵמָה לְפָנֶיךָ: </a:t>
            </a:r>
            <a:r>
              <a:rPr lang="he-IL" sz="3600" dirty="0"/>
              <a:t/>
            </a:r>
            <a:br>
              <a:rPr lang="he-IL" sz="3600" dirty="0"/>
            </a:br>
            <a:r>
              <a:rPr lang="he-IL" sz="3600" b="0" i="0" dirty="0">
                <a:solidFill>
                  <a:srgbClr val="EE2629"/>
                </a:solidFill>
                <a:effectLst/>
                <a:latin typeface="hadasim_clm"/>
              </a:rPr>
              <a:t>אָבִינוּ מַלְכֵּנוּ שְׁמַע קולֵנוּ חוּס וְרַחֵם עָלֵינוּ: </a:t>
            </a:r>
            <a:r>
              <a:rPr lang="he-IL" sz="3600" dirty="0"/>
              <a:t/>
            </a:r>
            <a:br>
              <a:rPr lang="he-IL" sz="3600" dirty="0"/>
            </a:br>
            <a:r>
              <a:rPr lang="he-IL" sz="3600" b="0" i="0" dirty="0">
                <a:solidFill>
                  <a:srgbClr val="EE2629"/>
                </a:solidFill>
                <a:effectLst/>
                <a:latin typeface="hadasim_clm"/>
              </a:rPr>
              <a:t>אָבִינוּ מַלְכֵּנוּ עֲשֵׂה לְמַעֲנָךְ אִם לא לְמַעֲנֵנוּ: </a:t>
            </a:r>
            <a:r>
              <a:rPr lang="he-IL" sz="3600" dirty="0"/>
              <a:t/>
            </a:r>
            <a:br>
              <a:rPr lang="he-IL" sz="3600" dirty="0"/>
            </a:br>
            <a:r>
              <a:rPr lang="he-IL" sz="3600" b="0" i="0" dirty="0">
                <a:solidFill>
                  <a:srgbClr val="EE2629"/>
                </a:solidFill>
                <a:effectLst/>
                <a:latin typeface="hadasim_clm"/>
              </a:rPr>
              <a:t>אָבִינוּ מַלְכֵּנוּ קַבֵּל בְּרַחֲמִים וּבְרָצון אֶת תְּפִלָּתֵנוּ: </a:t>
            </a:r>
            <a:r>
              <a:rPr lang="he-IL" sz="3600" dirty="0"/>
              <a:t/>
            </a:r>
            <a:br>
              <a:rPr lang="he-IL" sz="3600" dirty="0"/>
            </a:br>
            <a:r>
              <a:rPr lang="he-IL" sz="3600" b="0" i="0" dirty="0">
                <a:solidFill>
                  <a:srgbClr val="EE2629"/>
                </a:solidFill>
                <a:effectLst/>
                <a:latin typeface="hadasim_clm"/>
              </a:rPr>
              <a:t>אָבִינוּ מַלְכֵּנוּ אַל תְּשִׁיבֵנוּ רֵיקָם מִלְּפָנֶיךָ</a:t>
            </a:r>
            <a:endParaRPr lang="he-IL" sz="3600" dirty="0"/>
          </a:p>
        </p:txBody>
      </p:sp>
    </p:spTree>
    <p:extLst>
      <p:ext uri="{BB962C8B-B14F-4D97-AF65-F5344CB8AC3E}">
        <p14:creationId xmlns:p14="http://schemas.microsoft.com/office/powerpoint/2010/main" val="40554261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שמוליק ג'ורנוס-אבינו מלכנו (קאבר)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811" y="647783"/>
            <a:ext cx="10411326" cy="585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508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סליחות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79" y="-3261"/>
            <a:ext cx="12363615"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כותרת 1"/>
          <p:cNvSpPr>
            <a:spLocks noGrp="1"/>
          </p:cNvSpPr>
          <p:nvPr>
            <p:ph type="ctrTitle"/>
          </p:nvPr>
        </p:nvSpPr>
        <p:spPr>
          <a:xfrm>
            <a:off x="4924925" y="689810"/>
            <a:ext cx="9144000" cy="1504700"/>
          </a:xfrm>
        </p:spPr>
        <p:txBody>
          <a:bodyPr>
            <a:normAutofit/>
          </a:bodyPr>
          <a:lstStyle/>
          <a:p>
            <a:r>
              <a:rPr lang="he-IL" sz="8000" b="1" dirty="0">
                <a:solidFill>
                  <a:srgbClr val="FFC000"/>
                </a:solidFill>
              </a:rPr>
              <a:t>סליחות</a:t>
            </a:r>
          </a:p>
        </p:txBody>
      </p:sp>
    </p:spTree>
    <p:extLst>
      <p:ext uri="{BB962C8B-B14F-4D97-AF65-F5344CB8AC3E}">
        <p14:creationId xmlns:p14="http://schemas.microsoft.com/office/powerpoint/2010/main" val="3819166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351006" y="2778168"/>
            <a:ext cx="9144000" cy="2387600"/>
          </a:xfrm>
        </p:spPr>
        <p:txBody>
          <a:bodyPr>
            <a:normAutofit fontScale="90000"/>
          </a:bodyPr>
          <a:lstStyle/>
          <a:p>
            <a:r>
              <a:rPr lang="he-IL" b="1" i="0" dirty="0">
                <a:solidFill>
                  <a:srgbClr val="FFC000"/>
                </a:solidFill>
                <a:effectLst/>
                <a:latin typeface="David" panose="020E0502060401010101" pitchFamily="34" charset="-79"/>
                <a:cs typeface="David" panose="020E0502060401010101" pitchFamily="34" charset="-79"/>
              </a:rPr>
              <a:t>אֲ</a:t>
            </a:r>
            <a:r>
              <a:rPr lang="he-IL" i="0" dirty="0">
                <a:effectLst/>
                <a:latin typeface="David" panose="020E0502060401010101" pitchFamily="34" charset="-79"/>
                <a:cs typeface="David" panose="020E0502060401010101" pitchFamily="34" charset="-79"/>
              </a:rPr>
              <a:t>ד</a:t>
            </a:r>
            <a:r>
              <a:rPr lang="he-IL" b="0" i="0" dirty="0">
                <a:solidFill>
                  <a:srgbClr val="4A4502"/>
                </a:solidFill>
                <a:effectLst/>
                <a:latin typeface="David" panose="020E0502060401010101" pitchFamily="34" charset="-79"/>
                <a:cs typeface="David" panose="020E0502060401010101" pitchFamily="34" charset="-79"/>
              </a:rPr>
              <a:t>וֹן הַסְּלִיחוֹת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בּ</a:t>
            </a:r>
            <a:r>
              <a:rPr lang="he-IL" b="0" i="0" dirty="0">
                <a:solidFill>
                  <a:srgbClr val="4A4502"/>
                </a:solidFill>
                <a:effectLst/>
                <a:latin typeface="David" panose="020E0502060401010101" pitchFamily="34" charset="-79"/>
                <a:cs typeface="David" panose="020E0502060401010101" pitchFamily="34" charset="-79"/>
              </a:rPr>
              <a:t>וֹחֵן לְבָבוֹת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גּ</a:t>
            </a:r>
            <a:r>
              <a:rPr lang="he-IL" b="0" i="0" dirty="0">
                <a:solidFill>
                  <a:srgbClr val="4A4502"/>
                </a:solidFill>
                <a:effectLst/>
                <a:latin typeface="David" panose="020E0502060401010101" pitchFamily="34" charset="-79"/>
                <a:cs typeface="David" panose="020E0502060401010101" pitchFamily="34" charset="-79"/>
              </a:rPr>
              <a:t>וֹלֶה עֲמוּקוֹת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ד</a:t>
            </a:r>
            <a:r>
              <a:rPr lang="he-IL" b="0" i="0" dirty="0">
                <a:solidFill>
                  <a:srgbClr val="4A4502"/>
                </a:solidFill>
                <a:effectLst/>
                <a:latin typeface="David" panose="020E0502060401010101" pitchFamily="34" charset="-79"/>
                <a:cs typeface="David" panose="020E0502060401010101" pitchFamily="34" charset="-79"/>
              </a:rPr>
              <a:t>ּוֹבֵר צְדָקוֹת</a:t>
            </a:r>
            <a:br>
              <a:rPr lang="he-IL" b="0" i="0" dirty="0">
                <a:solidFill>
                  <a:srgbClr val="4A4502"/>
                </a:solidFill>
                <a:effectLst/>
                <a:latin typeface="David" panose="020E0502060401010101" pitchFamily="34" charset="-79"/>
                <a:cs typeface="David" panose="020E0502060401010101" pitchFamily="34" charset="-79"/>
              </a:rPr>
            </a:b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חָטָאנוּ לְפָנֶיךָ רַחֵם עָלֵינוּ</a:t>
            </a:r>
            <a:endParaRPr lang="he-IL" b="1" dirty="0">
              <a:solidFill>
                <a:srgbClr val="FFC000"/>
              </a:solidFill>
            </a:endParaRPr>
          </a:p>
        </p:txBody>
      </p:sp>
    </p:spTree>
    <p:extLst>
      <p:ext uri="{BB962C8B-B14F-4D97-AF65-F5344CB8AC3E}">
        <p14:creationId xmlns:p14="http://schemas.microsoft.com/office/powerpoint/2010/main" val="1067772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62216" y="2765812"/>
            <a:ext cx="9144000" cy="2387600"/>
          </a:xfrm>
        </p:spPr>
        <p:txBody>
          <a:bodyPr>
            <a:normAutofit fontScale="90000"/>
          </a:bodyPr>
          <a:lstStyle/>
          <a:p>
            <a:r>
              <a:rPr lang="he-IL" b="1" i="0" dirty="0">
                <a:solidFill>
                  <a:srgbClr val="FFC000"/>
                </a:solidFill>
                <a:effectLst/>
                <a:latin typeface="David" panose="020E0502060401010101" pitchFamily="34" charset="-79"/>
                <a:cs typeface="David" panose="020E0502060401010101" pitchFamily="34" charset="-79"/>
              </a:rPr>
              <a:t>הָ</a:t>
            </a:r>
            <a:r>
              <a:rPr lang="he-IL" b="0" i="0" dirty="0">
                <a:solidFill>
                  <a:srgbClr val="4A4502"/>
                </a:solidFill>
                <a:effectLst/>
                <a:latin typeface="David" panose="020E0502060401010101" pitchFamily="34" charset="-79"/>
                <a:cs typeface="David" panose="020E0502060401010101" pitchFamily="34" charset="-79"/>
              </a:rPr>
              <a:t>דוּר בְּנִפְלָאוֹת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וָ</a:t>
            </a:r>
            <a:r>
              <a:rPr lang="he-IL" i="0" dirty="0">
                <a:effectLst/>
                <a:latin typeface="David" panose="020E0502060401010101" pitchFamily="34" charset="-79"/>
                <a:cs typeface="David" panose="020E0502060401010101" pitchFamily="34" charset="-79"/>
              </a:rPr>
              <a:t>ת</a:t>
            </a:r>
            <a:r>
              <a:rPr lang="he-IL" b="0" i="0" dirty="0">
                <a:solidFill>
                  <a:srgbClr val="4A4502"/>
                </a:solidFill>
                <a:effectLst/>
                <a:latin typeface="David" panose="020E0502060401010101" pitchFamily="34" charset="-79"/>
                <a:cs typeface="David" panose="020E0502060401010101" pitchFamily="34" charset="-79"/>
              </a:rPr>
              <a:t>ִיק בְּנֶחָמוֹת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ז</a:t>
            </a:r>
            <a:r>
              <a:rPr lang="he-IL" b="0" i="0" dirty="0">
                <a:solidFill>
                  <a:srgbClr val="4A4502"/>
                </a:solidFill>
                <a:effectLst/>
                <a:latin typeface="David" panose="020E0502060401010101" pitchFamily="34" charset="-79"/>
                <a:cs typeface="David" panose="020E0502060401010101" pitchFamily="34" charset="-79"/>
              </a:rPr>
              <a:t>וֹכֵר בְּרִית אָבוֹת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ח</a:t>
            </a:r>
            <a:r>
              <a:rPr lang="he-IL" b="0" i="0" dirty="0">
                <a:solidFill>
                  <a:srgbClr val="4A4502"/>
                </a:solidFill>
                <a:effectLst/>
                <a:latin typeface="David" panose="020E0502060401010101" pitchFamily="34" charset="-79"/>
                <a:cs typeface="David" panose="020E0502060401010101" pitchFamily="34" charset="-79"/>
              </a:rPr>
              <a:t>וֹקֵר כְּלָיוֹת</a:t>
            </a:r>
            <a:br>
              <a:rPr lang="he-IL" b="0" i="0" dirty="0">
                <a:solidFill>
                  <a:srgbClr val="4A4502"/>
                </a:solidFill>
                <a:effectLst/>
                <a:latin typeface="David" panose="020E0502060401010101" pitchFamily="34" charset="-79"/>
                <a:cs typeface="David" panose="020E0502060401010101" pitchFamily="34" charset="-79"/>
              </a:rPr>
            </a:b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חָטָאנוּ לְפָנֶיךָ רַחֵם עָלֵינוּ</a:t>
            </a:r>
            <a:endParaRPr lang="he-IL" b="1" dirty="0">
              <a:solidFill>
                <a:srgbClr val="FFC000"/>
              </a:solidFill>
            </a:endParaRPr>
          </a:p>
        </p:txBody>
      </p:sp>
    </p:spTree>
    <p:extLst>
      <p:ext uri="{BB962C8B-B14F-4D97-AF65-F5344CB8AC3E}">
        <p14:creationId xmlns:p14="http://schemas.microsoft.com/office/powerpoint/2010/main" val="1949520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62216" y="3272439"/>
            <a:ext cx="9144000" cy="2387600"/>
          </a:xfrm>
        </p:spPr>
        <p:txBody>
          <a:bodyPr>
            <a:normAutofit fontScale="90000"/>
          </a:bodyPr>
          <a:lstStyle/>
          <a:p>
            <a:r>
              <a:rPr lang="he-IL" b="1" i="0" dirty="0">
                <a:solidFill>
                  <a:srgbClr val="FFC000"/>
                </a:solidFill>
                <a:effectLst/>
                <a:latin typeface="David" panose="020E0502060401010101" pitchFamily="34" charset="-79"/>
                <a:cs typeface="David" panose="020E0502060401010101" pitchFamily="34" charset="-79"/>
              </a:rPr>
              <a:t>ט</a:t>
            </a:r>
            <a:r>
              <a:rPr lang="he-IL" b="0" i="0" dirty="0">
                <a:solidFill>
                  <a:srgbClr val="4A4502"/>
                </a:solidFill>
                <a:effectLst/>
                <a:latin typeface="David" panose="020E0502060401010101" pitchFamily="34" charset="-79"/>
                <a:cs typeface="David" panose="020E0502060401010101" pitchFamily="34" charset="-79"/>
              </a:rPr>
              <a:t>וֹב וּמֵטִיב לַבְּרִיּוֹת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י</a:t>
            </a:r>
            <a:r>
              <a:rPr lang="he-IL" b="0" i="0" dirty="0">
                <a:solidFill>
                  <a:srgbClr val="4A4502"/>
                </a:solidFill>
                <a:effectLst/>
                <a:latin typeface="David" panose="020E0502060401010101" pitchFamily="34" charset="-79"/>
                <a:cs typeface="David" panose="020E0502060401010101" pitchFamily="34" charset="-79"/>
              </a:rPr>
              <a:t>וֹדֵעַ כָּל נִסְתָּרוֹת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כ</a:t>
            </a:r>
            <a:r>
              <a:rPr lang="he-IL" b="0" i="0" dirty="0">
                <a:solidFill>
                  <a:srgbClr val="4A4502"/>
                </a:solidFill>
                <a:effectLst/>
                <a:latin typeface="David" panose="020E0502060401010101" pitchFamily="34" charset="-79"/>
                <a:cs typeface="David" panose="020E0502060401010101" pitchFamily="34" charset="-79"/>
              </a:rPr>
              <a:t>ּוֹבֵשׁ עֲוֹנוֹת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ל</a:t>
            </a:r>
            <a:r>
              <a:rPr lang="he-IL" b="0" i="0" dirty="0">
                <a:solidFill>
                  <a:srgbClr val="4A4502"/>
                </a:solidFill>
                <a:effectLst/>
                <a:latin typeface="David" panose="020E0502060401010101" pitchFamily="34" charset="-79"/>
                <a:cs typeface="David" panose="020E0502060401010101" pitchFamily="34" charset="-79"/>
              </a:rPr>
              <a:t>וֹבֵשׁ צְדָקוֹת</a:t>
            </a:r>
            <a:br>
              <a:rPr lang="he-IL" b="0" i="0" dirty="0">
                <a:solidFill>
                  <a:srgbClr val="4A4502"/>
                </a:solidFill>
                <a:effectLst/>
                <a:latin typeface="David" panose="020E0502060401010101" pitchFamily="34" charset="-79"/>
                <a:cs typeface="David" panose="020E0502060401010101" pitchFamily="34" charset="-79"/>
              </a:rPr>
            </a:b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חָטָאנוּ לְפָנֶיךָ רַחֵם עָלֵינוּ</a:t>
            </a:r>
            <a:endParaRPr lang="he-IL" b="1" dirty="0">
              <a:solidFill>
                <a:srgbClr val="FFC000"/>
              </a:solidFill>
            </a:endParaRPr>
          </a:p>
        </p:txBody>
      </p:sp>
    </p:spTree>
    <p:extLst>
      <p:ext uri="{BB962C8B-B14F-4D97-AF65-F5344CB8AC3E}">
        <p14:creationId xmlns:p14="http://schemas.microsoft.com/office/powerpoint/2010/main" val="79741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00433" y="2741097"/>
            <a:ext cx="9144000" cy="2387600"/>
          </a:xfrm>
        </p:spPr>
        <p:txBody>
          <a:bodyPr>
            <a:normAutofit fontScale="90000"/>
          </a:bodyPr>
          <a:lstStyle/>
          <a:p>
            <a:r>
              <a:rPr lang="he-IL" b="1" i="0" dirty="0">
                <a:solidFill>
                  <a:srgbClr val="FFC000"/>
                </a:solidFill>
                <a:effectLst/>
                <a:latin typeface="David" panose="020E0502060401010101" pitchFamily="34" charset="-79"/>
                <a:cs typeface="David" panose="020E0502060401010101" pitchFamily="34" charset="-79"/>
              </a:rPr>
              <a:t>מָ</a:t>
            </a:r>
            <a:r>
              <a:rPr lang="he-IL" b="0" i="0" dirty="0">
                <a:solidFill>
                  <a:srgbClr val="4A4502"/>
                </a:solidFill>
                <a:effectLst/>
                <a:latin typeface="David" panose="020E0502060401010101" pitchFamily="34" charset="-79"/>
                <a:cs typeface="David" panose="020E0502060401010101" pitchFamily="34" charset="-79"/>
              </a:rPr>
              <a:t>לֵא זַכִּיּוֹת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נ</a:t>
            </a:r>
            <a:r>
              <a:rPr lang="he-IL" b="0" i="0" dirty="0">
                <a:solidFill>
                  <a:srgbClr val="4A4502"/>
                </a:solidFill>
                <a:effectLst/>
                <a:latin typeface="David" panose="020E0502060401010101" pitchFamily="34" charset="-79"/>
                <a:cs typeface="David" panose="020E0502060401010101" pitchFamily="34" charset="-79"/>
              </a:rPr>
              <a:t>וֹרָא </a:t>
            </a:r>
            <a:r>
              <a:rPr lang="he-IL" b="0" i="0" dirty="0" err="1">
                <a:solidFill>
                  <a:srgbClr val="4A4502"/>
                </a:solidFill>
                <a:effectLst/>
                <a:latin typeface="David" panose="020E0502060401010101" pitchFamily="34" charset="-79"/>
                <a:cs typeface="David" panose="020E0502060401010101" pitchFamily="34" charset="-79"/>
              </a:rPr>
              <a:t>תְהִלּוֹת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ס</a:t>
            </a:r>
            <a:r>
              <a:rPr lang="he-IL" b="0" i="0" dirty="0">
                <a:solidFill>
                  <a:srgbClr val="4A4502"/>
                </a:solidFill>
                <a:effectLst/>
                <a:latin typeface="David" panose="020E0502060401010101" pitchFamily="34" charset="-79"/>
                <a:cs typeface="David" panose="020E0502060401010101" pitchFamily="34" charset="-79"/>
              </a:rPr>
              <a:t>וֹלֵחַ עֲוֹנוֹת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ע</a:t>
            </a:r>
            <a:r>
              <a:rPr lang="he-IL" b="0" i="0" dirty="0">
                <a:solidFill>
                  <a:srgbClr val="4A4502"/>
                </a:solidFill>
                <a:effectLst/>
                <a:latin typeface="David" panose="020E0502060401010101" pitchFamily="34" charset="-79"/>
                <a:cs typeface="David" panose="020E0502060401010101" pitchFamily="34" charset="-79"/>
              </a:rPr>
              <a:t>וֹנֶה בְּעֵת צָרוֹת</a:t>
            </a:r>
            <a:br>
              <a:rPr lang="he-IL" b="0" i="0" dirty="0">
                <a:solidFill>
                  <a:srgbClr val="4A4502"/>
                </a:solidFill>
                <a:effectLst/>
                <a:latin typeface="David" panose="020E0502060401010101" pitchFamily="34" charset="-79"/>
                <a:cs typeface="David" panose="020E0502060401010101" pitchFamily="34" charset="-79"/>
              </a:rPr>
            </a:b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חָטָאנוּ לְפָנֶיךָ רַחֵם עָלֵינוּ</a:t>
            </a:r>
            <a:endParaRPr lang="he-IL" b="1" dirty="0">
              <a:solidFill>
                <a:srgbClr val="FFC000"/>
              </a:solidFill>
            </a:endParaRPr>
          </a:p>
        </p:txBody>
      </p:sp>
    </p:spTree>
    <p:extLst>
      <p:ext uri="{BB962C8B-B14F-4D97-AF65-F5344CB8AC3E}">
        <p14:creationId xmlns:p14="http://schemas.microsoft.com/office/powerpoint/2010/main" val="1507150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12789" y="3791423"/>
            <a:ext cx="9144000" cy="2387600"/>
          </a:xfrm>
        </p:spPr>
        <p:txBody>
          <a:bodyPr>
            <a:normAutofit fontScale="90000"/>
          </a:bodyPr>
          <a:lstStyle/>
          <a:p>
            <a:r>
              <a:rPr lang="he-IL" b="1" i="0" dirty="0">
                <a:solidFill>
                  <a:srgbClr val="FFC000"/>
                </a:solidFill>
                <a:effectLst/>
                <a:latin typeface="David" panose="020E0502060401010101" pitchFamily="34" charset="-79"/>
                <a:cs typeface="David" panose="020E0502060401010101" pitchFamily="34" charset="-79"/>
              </a:rPr>
              <a:t>פּ</a:t>
            </a:r>
            <a:r>
              <a:rPr lang="he-IL" b="0" i="0" dirty="0">
                <a:solidFill>
                  <a:srgbClr val="4A4502"/>
                </a:solidFill>
                <a:effectLst/>
                <a:latin typeface="David" panose="020E0502060401010101" pitchFamily="34" charset="-79"/>
                <a:cs typeface="David" panose="020E0502060401010101" pitchFamily="34" charset="-79"/>
              </a:rPr>
              <a:t>וֹעֵל יְשׁוּעוֹת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צ</a:t>
            </a:r>
            <a:r>
              <a:rPr lang="he-IL" b="0" i="0" dirty="0">
                <a:solidFill>
                  <a:srgbClr val="4A4502"/>
                </a:solidFill>
                <a:effectLst/>
                <a:latin typeface="David" panose="020E0502060401010101" pitchFamily="34" charset="-79"/>
                <a:cs typeface="David" panose="020E0502060401010101" pitchFamily="34" charset="-79"/>
              </a:rPr>
              <a:t>וֹפֶה עֲתִידוֹת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ק</a:t>
            </a:r>
            <a:r>
              <a:rPr lang="he-IL" b="0" i="0" dirty="0">
                <a:solidFill>
                  <a:srgbClr val="4A4502"/>
                </a:solidFill>
                <a:effectLst/>
                <a:latin typeface="David" panose="020E0502060401010101" pitchFamily="34" charset="-79"/>
                <a:cs typeface="David" panose="020E0502060401010101" pitchFamily="34" charset="-79"/>
              </a:rPr>
              <a:t>וֹרֵא הַדּוֹרוֹת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ר</a:t>
            </a:r>
            <a:r>
              <a:rPr lang="he-IL" b="0" i="0" dirty="0">
                <a:solidFill>
                  <a:srgbClr val="4A4502"/>
                </a:solidFill>
                <a:effectLst/>
                <a:latin typeface="David" panose="020E0502060401010101" pitchFamily="34" charset="-79"/>
                <a:cs typeface="David" panose="020E0502060401010101" pitchFamily="34" charset="-79"/>
              </a:rPr>
              <a:t>וֹכֵב עֲרָבוֹת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ש</a:t>
            </a:r>
            <a:r>
              <a:rPr lang="he-IL" b="0" i="0" dirty="0">
                <a:solidFill>
                  <a:srgbClr val="4A4502"/>
                </a:solidFill>
                <a:effectLst/>
                <a:latin typeface="David" panose="020E0502060401010101" pitchFamily="34" charset="-79"/>
                <a:cs typeface="David" panose="020E0502060401010101" pitchFamily="34" charset="-79"/>
              </a:rPr>
              <a:t>וֹמֵעַ תְּפִלּוֹת</a:t>
            </a: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תְּ</a:t>
            </a:r>
            <a:r>
              <a:rPr lang="he-IL" b="0" i="0" dirty="0">
                <a:solidFill>
                  <a:srgbClr val="4A4502"/>
                </a:solidFill>
                <a:effectLst/>
                <a:latin typeface="David" panose="020E0502060401010101" pitchFamily="34" charset="-79"/>
                <a:cs typeface="David" panose="020E0502060401010101" pitchFamily="34" charset="-79"/>
              </a:rPr>
              <a:t>מִים דֵּעוֹת</a:t>
            </a:r>
            <a:br>
              <a:rPr lang="he-IL" b="0" i="0" dirty="0">
                <a:solidFill>
                  <a:srgbClr val="4A4502"/>
                </a:solidFill>
                <a:effectLst/>
                <a:latin typeface="David" panose="020E0502060401010101" pitchFamily="34" charset="-79"/>
                <a:cs typeface="David" panose="020E0502060401010101" pitchFamily="34" charset="-79"/>
              </a:rPr>
            </a:br>
            <a:r>
              <a:rPr lang="he-IL" dirty="0"/>
              <a:t/>
            </a:r>
            <a:br>
              <a:rPr lang="he-IL" dirty="0"/>
            </a:br>
            <a:r>
              <a:rPr lang="he-IL" b="1" i="0" dirty="0">
                <a:solidFill>
                  <a:srgbClr val="FFC000"/>
                </a:solidFill>
                <a:effectLst/>
                <a:latin typeface="David" panose="020E0502060401010101" pitchFamily="34" charset="-79"/>
                <a:cs typeface="David" panose="020E0502060401010101" pitchFamily="34" charset="-79"/>
              </a:rPr>
              <a:t>חָטָאנוּ לְפָנֶיךָ רַחֵם עָלֵינוּ</a:t>
            </a:r>
            <a:endParaRPr lang="he-IL" b="1" dirty="0">
              <a:solidFill>
                <a:srgbClr val="FFC000"/>
              </a:solidFill>
            </a:endParaRPr>
          </a:p>
        </p:txBody>
      </p:sp>
    </p:spTree>
    <p:extLst>
      <p:ext uri="{BB962C8B-B14F-4D97-AF65-F5344CB8AC3E}">
        <p14:creationId xmlns:p14="http://schemas.microsoft.com/office/powerpoint/2010/main" val="1217173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27746" y="3865563"/>
            <a:ext cx="9144000" cy="2387600"/>
          </a:xfrm>
        </p:spPr>
        <p:txBody>
          <a:bodyPr/>
          <a:lstStyle/>
          <a:p>
            <a:r>
              <a:rPr lang="he-IL" dirty="0">
                <a:solidFill>
                  <a:srgbClr val="FFC000"/>
                </a:solidFill>
              </a:rPr>
              <a:t>בהצלחה בביצוע המטלות!</a:t>
            </a:r>
            <a:br>
              <a:rPr lang="he-IL" dirty="0">
                <a:solidFill>
                  <a:srgbClr val="FFC000"/>
                </a:solidFill>
              </a:rPr>
            </a:br>
            <a:r>
              <a:rPr lang="he-IL" dirty="0">
                <a:solidFill>
                  <a:srgbClr val="FFC000"/>
                </a:solidFill>
              </a:rPr>
              <a:t>המורה מיטל</a:t>
            </a:r>
          </a:p>
        </p:txBody>
      </p:sp>
      <p:pic>
        <p:nvPicPr>
          <p:cNvPr id="30722" name="Picture 2" descr="הרפתקאות במבה בממלכה הקסומה - אמיריה אשדוד"/>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6521" y="890336"/>
            <a:ext cx="3502025" cy="350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878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620252" y="4330783"/>
            <a:ext cx="9144000" cy="2387600"/>
          </a:xfrm>
        </p:spPr>
        <p:txBody>
          <a:bodyPr/>
          <a:lstStyle/>
          <a:p>
            <a:r>
              <a:rPr lang="he-IL" b="1" dirty="0">
                <a:solidFill>
                  <a:srgbClr val="FF0000"/>
                </a:solidFill>
              </a:rPr>
              <a:t>חֲתִימָה טוֹבָה!</a:t>
            </a:r>
          </a:p>
        </p:txBody>
      </p:sp>
      <p:pic>
        <p:nvPicPr>
          <p:cNvPr id="29698" name="Picture 2" descr="חגה בחגים | שולמית אפפל | Shulamit Apfe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78815"/>
            <a:ext cx="11566358" cy="5351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871887"/>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568</Words>
  <Application>Microsoft Office PowerPoint</Application>
  <PresentationFormat>מסך רחב</PresentationFormat>
  <Paragraphs>49</Paragraphs>
  <Slides>44</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44</vt:i4>
      </vt:variant>
    </vt:vector>
  </HeadingPairs>
  <TitlesOfParts>
    <vt:vector size="52" baseType="lpstr">
      <vt:lpstr>Arial</vt:lpstr>
      <vt:lpstr>Calibri</vt:lpstr>
      <vt:lpstr>Calibri Light</vt:lpstr>
      <vt:lpstr>David</vt:lpstr>
      <vt:lpstr>hadasim_clm</vt:lpstr>
      <vt:lpstr>open sans</vt:lpstr>
      <vt:lpstr>Times New Roman</vt:lpstr>
      <vt:lpstr>ערכת נושא Office</vt:lpstr>
      <vt:lpstr>מצגת של PowerPoint‏</vt:lpstr>
      <vt:lpstr>מודֶה / מודָה / אֲנִי לְפָנֶיךָ מֶלֶךְ חַי וְקַיָּם, שֶׁהֶחֱזַרְתָּ בִּי נִשְׁמָתִי  בְּחֶמְלָה, רַבָּה אֱמוּנָתֶךָ:</vt:lpstr>
      <vt:lpstr>בָּרוּךְ אַתָּה ה', אֱלהֵינוּ מֶלֶךְ הָעולָם, אֲשֶׁר קִדְּשָׁנוּ בְּמִצְותָיו וְצִוָּנוּ  עַל נְטִילַת יָדַיִם:</vt:lpstr>
      <vt:lpstr>בָּרוּךְ אַתָּה ה', אֱלהֵינוּ מֶלֶךְ הָעולָם, אֲשֶׁר יָצַר אֶת הָאָדָם בְּחָכְמָה. וּבָרָא בו נְקָבִים נְקָבִים. חֲלוּלִים חֲלוּלִים. גָּלוּי וְיָדוּעַ לִפְנֵי כִסֵּא כְבודֶךָ שֶׁאִם יִסָּתֵם אֶחָד מֵהֶם או אִם יִפָּתֵחַ אֶחָד מֵהֶם אֵי אֶפְשַׁר לְהִתְקַיֵּם אֲפִלּוּ שָׁעָה אֶחָת. בָּרוּךְ אַתָּה ה', רופֵא כָל בָּשָׂר וּמַפְלִיא לַעֲשׂות:</vt:lpstr>
      <vt:lpstr>אֱלהַי. נְשָׁמָה שֶׁנָּתַתָּ בִּי טְהורָה. אַתָּה בְרָאתָהּ. אַתָּה יְצַרְתָּהּ. אַתָּה נְפַחְתָּהּ בִּי. וְאַתָּה מְשַׁמְּרָהּ בְּקִרְבִּי. וְאַתָּה עָתִיד לִטְּלָהּ מִמֶּנִּי וּלְהַחֲזִירָהּ בִּי לֶעָתִיד לָבא. כָּל זְמַן שֶׁהַנְּשָׁמָה בְקִרְבִּי מודֶה אֲנִי לְפָנֶיךָ ה' אֱלהַי וֵאלהֵי אֲבותַי רִבּון כָּל הַמַּעֲשִׂים. אֲדון כָּל הַנְּשָׁמות. בָּרוּךְ אַתָּה ה', הַמַּחֲזִיר נְשָׁמות לִפְגָרִים מֵתִים:</vt:lpstr>
      <vt:lpstr>בָּרוּךְ אַתָּה ה', אֱלהֵינוּ מֶלֶךְ הָעולָם,   הַנּותֵן לַשֶּׂכְוִי בִּינָה   לְהַבְחִין בֵּין יום וּבֵין לָיְלָה: </vt:lpstr>
      <vt:lpstr>בָּרוּךְ אַתָּה ה', אֱלהֵינוּ מֶלֶךְ הָעולָם,   פּוקֵחַ עִוְרִים:</vt:lpstr>
      <vt:lpstr>בָּרוּךְ אַתָּה ה', אֱלהֵינוּ מֶלֶךְ הָעולָם,   מַתִּיר אֲסוּרִים:</vt:lpstr>
      <vt:lpstr>בָּרוּךְ אַתָּה ה', אֱלהֵינוּ מֶלֶךְ הָעולָם,   זוקֵף כְּפוּפִים:</vt:lpstr>
      <vt:lpstr>בָּרוּךְ אַתָּה ה', אֱלהֵינוּ מֶלֶךְ הָעולָם,   מַלְבִּישׁ עֲרֻמִּים:</vt:lpstr>
      <vt:lpstr>בָּרוּךְ אַתָּה ה', אֱלהֵינוּ מֶלֶךְ הָעולָם,   הַנּותֵן לַיָּעֵף כּחַ:</vt:lpstr>
      <vt:lpstr>בָּרוּךְ אַתָּה ה', אֱלהֵינוּ מֶלֶךְ הָעולָם,   רוקַע הָאָרֶץ   עַל הַמָּיִם:</vt:lpstr>
      <vt:lpstr>בָּרוּךְ אַתָּה ה', אֱלהֵינוּ מֶלֶךְ הָעולָם,   הַמֵּכִין מִצְעֲדֵי גָבֶר:</vt:lpstr>
      <vt:lpstr>בָּרוּךְ אַתָּה ה', אֱלהֵינוּ מֶלֶךְ הָעולָם,   שֶׁעָשָׂה לִי כָּל צָרְכִּי:</vt:lpstr>
      <vt:lpstr>בָּרוּךְ אַתָּה ה', אֱלהֵינוּ מֶלֶךְ הָעולָם,   אוזֵר יִשְׂרָאֵל בִּגְבוּרָה:</vt:lpstr>
      <vt:lpstr>בָּרוּךְ אַתָּה ה', אֱלהֵינוּ מֶלֶךְ הָעולָם,   עוטֵר יִשְׂרָאֵל בְּתִפְאָרָה:</vt:lpstr>
      <vt:lpstr>בָּרוּךְ אַתָּה ה', אֱלהֵינוּ מֶלֶךְ הָעולָם,  בנים:  שֶׁלּא עָשַׂנִי גוי.    בנות: שֶׁלּא עָשַׂנִי גויָה:</vt:lpstr>
      <vt:lpstr>בָּרוּךְ אַתָּה ה', אֱלהֵינוּ מֶלֶךְ הָעולָם,    בנים: שֶׁלּא עָשַׂנִי עָבֶד.    בנות: שֶׁלּא עָשַׂנִי שִׁפְחָה:</vt:lpstr>
      <vt:lpstr>בנים: בָּרוּךְ אַתָּה ה', אֱלהֵינוּ מֶלֶךְ הָעולָם, שֶׁלּא עָשַׂנִי אִשָּׁה:   בנות: בָּרוּךְ שֶׁעָשַׂנִי כִּרְצונו:</vt:lpstr>
      <vt:lpstr>בָּרוּךְ אַתָּה ה', אֱלהֵינוּ מֶלֶךְ הָעולָם,   הַמַּעֲבִיר חֶבְלֵי שֵׁנָה מֵעֵינַי   וּתְנוּמָה מֵעַפְעַפָּי:</vt:lpstr>
      <vt:lpstr>וִיהִי רָצון מִלְּפָנֶיךָ ה' אֱלהַי וֵאלהֵי אֲבותַי, שֶׁתַּרְגִּילֵנִי בְּתורָתֶךָ. וְתַדְבִּיקֵנִי בְּמִצְותֶיךָ. וְאַל תְּבִיאֵנִי לִידֵי חֵטְא. וְלא לִידֵי עָון. וְלא לִידֵי נִסָּיון. וְלא לִידֵי בִזָּיון. וְתַרְחִיקֵנִי מִיֵּצֶר הָרָע. וְתַדְבִּיקֵנִי בְּיֵצֶר הַטּוב. וְכוף אֶת יִצְרִי לְהִשְׁתַּעְבֶּד לָךְ. וּתְנֵנִי הַיּום וּבְכָל יום לְחֵן וּלְחֶסֶד וּלְרַחֲמִים בְּעֵינֶיךָ וּבְעֵינֵי כָל רואַי. וְגָמְלֵנִי חֲסָדִים טובִים. בָּרוּךְ אַתָּה ה', גּומֵל חֲסָדִים טובִים לְעַמּו יִשְׂרָאֵל:</vt:lpstr>
      <vt:lpstr>יְהִי רָצון מִלְּפָנֶיךָ ה' אֱלהַי וֵאלהֵי אֲבותַי שֶׁתַּצִּילֵנִי הַיּום וּבְכָל יום וָיום מֵעַזֵּי פָנִים. וּמֵעַזּוּת פָּנִים. מֵאָדָם רָע. מִיֵּצֶר רָע. מֵחָבֵר רָע. מִשָּׁכֵן רָע. מִפֶּגַע רָע. מֵעַיִן הָרָע. וּמִלָּשׁון הָרָע. מִדִּין קָשֶׁה. וּמִבַּעַל דִּין קָשֶׁה. בֵּין שֶׁהוּא בֶן בְּרִית. וּבֵין שֶׁאֵינו בֶן בְּרִית:</vt:lpstr>
      <vt:lpstr>בָּרוּךְ אַתָּה ה', אֱלהֵינוּ מֶלֶךְ הָעולָם,  אֲשֶׁר קִדְּשָׁנוּ בְּמִצְותָיו וְצִוָּנוּ עַל דִּבְרֵי תורָה:  וְהַעֲרֵב נָא ה' אֱלהֵינוּ אֶת דִּבְרֵי תורָתְךָ בְּפִינוּ וּבְפִיפִיּות עַמְּךָ בֵּית יִשְׂרָאֵל. וְנִהְיֶה אֲנַחְנוּ וְצֶאֱצָאֵינוּ וְצֶאֱצָאֵי צֶאֱצָאֵינוּ כֻּלָּנוּ יודְעֵי שְׁמֶךָ וְלומְדֵי תורָתְךָ לִשְׁמָהּ. בָּרוּךְ אַתָּה ה', הַמְלַמֵּד תּורָה לְעַמּו יִשְׂרָאֵל: בָּרוּךְ אַתָּה ה', אֱלהֵינוּ מֶלֶךְ הָעולָם, אֲשֶׁר בָּחַר בָּנוּ מִכָּל הָעַמִּים וְנָתַן לָנוּ אֶת תּורָתו. בָּרוּךְ אַתָּה ה', נותֵן הַתּורָה:</vt:lpstr>
      <vt:lpstr>וַיְדַבֵּר ה' אֶל משֶׁה לֵּאמר: דַּבֵּר אֶל אַהֲרן וְאֶל בָּנָיו לֵאמר כּה תְבָרְכוּ אֶת בְּנֵי יִשְׂרָאֵל. אָמור לָהֶם:  יְבָרֶכְךָ ה' וְיִשְׁמְרֶךָ:  יָאֵר ה' פָּנָיו אֵלֶיךָ וִיחֻנֶּךָּ:  יִשָּׂא ה' פָּנָיו אֵלֶיךָ וְיָשֵׂם לְךָ שָׁלום:  וְשָׂמוּ אֶת שְׁמִי עַל בְּנֵי יִשְׂרָאֵל וַאֲנִי אֲבָרְכֵם:</vt:lpstr>
      <vt:lpstr>בָּרוּךְ אַתָּה ה', אֱלהֵינוּ מֶלֶךְ הָעולָם,   אֲשֶׁר קִדְּשָׁנוּ בְמִצְותָיו וְצִוָּנוּ   עַל מִצְוַת צִיצִית: </vt:lpstr>
      <vt:lpstr>שְׁמַע יִשְׂרָאֵל ה'  אֱלהֵינוּ ה' אֶחָד:   בלחש - בָּרוּךְ שֵׁם כְּבוד מַלְכוּתו, לְעולָם וָעֶד: </vt:lpstr>
      <vt:lpstr>וְאָהַבְתָּ אֵת ה' אֱלהֶיךָ.  בְּכָל לְבָבְךָ וּבְכָל נַפְשְׁךָ וּבְכָל מְאדֶךָ:  וְהָיוּ הַדְּבָרִים הָאֵלֶּה אֲשֶׁר אָנכִי מְצַוְּךָ הַיּום,  עַל לְבָבֶךָ:  וְשִׁנַּנְתָּם לְבָנֶיךָ וְדִבַּרְתָּ בָּם.  בְּשִׁבְתְּךָ בְּבֵיתֶךָ וּבְלֶכְתְּךָ בַדֶּרֶךְ וּבְשָׁכְבְּךָ וּבְקוּמֶךָ:  וּקְשַׁרְתָּם לְאות עַל יָדֶךָ. וְהָיוּ לְטטָפות בֵּין עֵינֶיךָ:  וּכְתַבְתָּם עַל מְזֻזות בֵּיתֶךָ וּבִשְׁעָרֶיךָ: </vt:lpstr>
      <vt:lpstr>וְהָיָה אִם שָׁמעַ תִּשְׁמְעוּ אֶל מִצְותַי אֲשֶׁר אָנכִי מְצַוֶּה אֶתְכֶם הַיּום. לְאַהֲבָה אֶת ה' אֱלהֵיכֶם וּלְעָבְדו בְּכָל לְבַבְכֶם וּבְכָל נַפְשְׁכֶם:  וְנָתַתִּי מְטַר אַרְצְכֶם בְּעִתּו יורֶה וּמַלְקושׁ.  וְאָסַפְתָּ דְגָנֶךָ וְתִירשְׁךָ וְיִצְהָרֶךָ:  וְנָתַתִּי עֵשֶׂב בְּשָׂדְךָ לִבְהֶמְתֶּךָ. וְאָכַלְתָּ וְשָׂבָעְתָּ:  הִשָּׁמְרוּ לָכֶם פֶּן יִפְתֶּה לְבַבְכֶם.  וְסַרְתֶּם וַעֲבַדְתֶּם אֱלהִים אֲחֵרִים וְהִשְׁתַּחֲוִיתֶם לָהֶם:  </vt:lpstr>
      <vt:lpstr>וְחָרָה אַף ה' בָּכֶם וְעָצַר אֶת הַשָּׁמַיִם  וְלא יִהְיֶה מָטָר וְהָאֲדָמָה לא תִתֵּן אֶת יְבוּלָהּ.  וַאֲבַדְתֶּם מְהֵרָה מֵעַל הָאָרֶץ הַטּבָה אֲשֶׁר ה' נתֵן לָכֶם:  וְשַׂמְתֶּם אֶת דְּבָרַי אֵלֶּה עַל לְבַבְכֶם וְעַל נַפְשְׁכֶם.  וּקְשַׁרְתֶּם אתָם לְאות עַל יֶדְכֶם וְהָיוּ לְטוטָפת בֵּין עֵינֵיכֶם:  וְלִמַּדְתֶּם אתָם אֶת בְּנֵיכֶם לְדַבֵּר בָּם.  בְּשִׁבְתְּךָ בְּבֵיתֶךָ וּבְלֶכְתְּךָ בַדֶּרֶךְ וּבְשָׁכְבְּךָ וּבְקוּמֶךָ:  וּכְתַבְתָּם עַל מְזוּזות בֵּיתֶךָ וּבִשְׁעָרֶיךָ:  לְמַעַן יִרְבּוּ יְמֵיכֶם וִימֵי בְנֵיכֶם עַל הָאֲדָמָה אֲשֶׁר נִשְׁבַּע ה' לַאֲבתֵיכֶם לָתֵת לָהֶם. כִּימֵי הַשָּׁמַיִם עַל הָאָרֶץ: </vt:lpstr>
      <vt:lpstr>וַיּאמֶר ה' אֶל משֶׁה לֵּאמר:  דַּבֵּר אֶל בְּנֵי יִשְׂרָאֵל וְאָמַרְתָּ אֲלֵהֶם וְעָשׂוּ לָהֶם צִיצִת עַל כַּנְפֵי בִגְדֵיהֶם לְדרתָם. וְנָתְנוּ עַל צִיצִת הַכָּנָף פְּתִיל תְּכֵלֶת:  וְהָיָה לָכֶם לְצִיצִת וּרְאִיתֶם אתו וּזְכַרְתֶּם אֶת כָּל מִצְות ה' וַעֲשִׂיתֶם אתָם. וְלא תָתוּרוּ אַחֲרֵי לְבַבְכֶם  וְאַחֲרֵי עֵינֵיכֶם אֲשֶׁר אַתֶּם זנִים אַחֲרֵיהֶם:  לְמַעַן תִּזְכְּרוּ וַעֲשִׂיתֶם אֶת כָּל מִצְותָי.  וִהְיִיתֶם קְדשִׁים לֵאלהֵיכֶם:  אֲנִי ה' אֱלהֵיכֶם אֲשֶׁר הוצֵאתִי אֶתְכֶם מֵאֶרֶץ מִצְרַיִם  לִהְיות לָכֶם לֵאלהִים. אֲנִי ה' אֱלהֵיכֶם:  אֱמֶת:</vt:lpstr>
      <vt:lpstr>מצגת של PowerPoint‏</vt:lpstr>
      <vt:lpstr>פרק בתהילים (קכא') לשמירה והצלת עם ישראל ורפואת כל החולים</vt:lpstr>
      <vt:lpstr>מצגת של PowerPoint‏</vt:lpstr>
      <vt:lpstr>אָבִינוּ מַלְכֵּנוּ חָטָאנוּ לְפָנֶיךָ רַחֵם עָלֵינוּ:  אָבִינוּ מַלְכֵּנוּ אֵין לָנוּ מֶלֶךְ אֶלָּא אָתָּה:  אָבִינוּ מַלְכֵּנוּ עֲשֵׂה עִמָּנוּ לְמַעַן שְׁמֶךָ:  אָבִינוּ מַלְכֵּנוּ חַדֵּשׁ עָלֵינוּ שָׁנָה טובָה:  אָבִינוּ מַלְכֵּנוּ בַּטֵּל מֵעָלֵינוּ כָּל גְּזֵרות קָשׁות וְרָעות:  אָבִינוּ מַלְכֵּנוּ בַּטֵּל מַחְשְׁבות שׂנְאֵינוּ:  אָבִינוּ מַלְכֵּנוּ הָפֵר עֲצַת אויְבֵינוּ:  אָבִינוּ מַלְכֵּנוּ כַּלֵּה כָּל צַר וּמַשְׂטִין מֵעָלֵינוּ:  אָבִינוּ מַלְכֵּנוּ כַּלֵּה דֶבֶר וְחֶרֶב וְרָעָה וְרָעָב וּשְׁבִי וּבִזָּה וּמַשְׁחִית וּמַגֵּפָה וְיֵצֶר הָרָע וְחולָאִים רָעִים מִבְּנֵי בְרִיתֶךָ:  אָבִינוּ מַלְכֵּנוּ שְׁלַח רְפוּאָה שְׁלֵמָה לְכָל חולֵי עַמֶּךָ:  אָבִינוּ מַלְכֵּנוּ מְנַע מַגֵּפָה מִנַּחֲלָתֶךָ: .........</vt:lpstr>
      <vt:lpstr>אָבִינוּ מַלְכֵּנוּ הַחֲזִירֵנוּ בִּתְשׁוּבָה שְׁלֵמָה לְפָנֶיךָ:  אָבִינוּ מַלְכֵּנוּ שְׁמַע קולֵנוּ חוּס וְרַחֵם עָלֵינוּ:  אָבִינוּ מַלְכֵּנוּ עֲשֵׂה לְמַעֲנָךְ אִם לא לְמַעֲנֵנוּ:  אָבִינוּ מַלְכֵּנוּ קַבֵּל בְּרַחֲמִים וּבְרָצון אֶת תְּפִלָּתֵנוּ:  אָבִינוּ מַלְכֵּנוּ אַל תְּשִׁיבֵנוּ רֵיקָם מִלְּפָנֶיךָ</vt:lpstr>
      <vt:lpstr>מצגת של PowerPoint‏</vt:lpstr>
      <vt:lpstr>סליחות</vt:lpstr>
      <vt:lpstr>אֲדוֹן הַסְּלִיחוֹת בּוֹחֵן לְבָבוֹת גּוֹלֶה עֲמוּקוֹת דּוֹבֵר צְדָקוֹת  חָטָאנוּ לְפָנֶיךָ רַחֵם עָלֵינוּ</vt:lpstr>
      <vt:lpstr>הָדוּר בְּנִפְלָאוֹת וָתִיק בְּנֶחָמוֹת זוֹכֵר בְּרִית אָבוֹת חוֹקֵר כְּלָיוֹת  חָטָאנוּ לְפָנֶיךָ רַחֵם עָלֵינוּ</vt:lpstr>
      <vt:lpstr>טוֹב וּמֵטִיב לַבְּרִיּוֹת יוֹדֵעַ כָּל נִסְתָּרוֹת כּוֹבֵשׁ עֲוֹנוֹת לוֹבֵשׁ צְדָקוֹת  חָטָאנוּ לְפָנֶיךָ רַחֵם עָלֵינוּ</vt:lpstr>
      <vt:lpstr>מָלֵא זַכִּיּוֹת נוֹרָא תְהִלּוֹת סוֹלֵחַ עֲוֹנוֹת עוֹנֶה בְּעֵת צָרוֹת  חָטָאנוּ לְפָנֶיךָ רַחֵם עָלֵינוּ</vt:lpstr>
      <vt:lpstr>פּוֹעֵל יְשׁוּעוֹת צוֹפֶה עֲתִידוֹת קוֹרֵא הַדּוֹרוֹת רוֹכֵב עֲרָבוֹת שוֹמֵעַ תְּפִלּוֹת תְּמִים דֵּעוֹת  חָטָאנוּ לְפָנֶיךָ רַחֵם עָלֵינוּ</vt:lpstr>
      <vt:lpstr>בהצלחה בביצוע המטלות! המורה מיטל</vt:lpstr>
      <vt:lpstr>חֲתִימָה טוֹבָה!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ברכות השחר</dc:title>
  <dc:creator>owner</dc:creator>
  <cp:lastModifiedBy>user</cp:lastModifiedBy>
  <cp:revision>47</cp:revision>
  <dcterms:created xsi:type="dcterms:W3CDTF">2020-09-20T20:56:09Z</dcterms:created>
  <dcterms:modified xsi:type="dcterms:W3CDTF">2020-10-01T08:50:38Z</dcterms:modified>
</cp:coreProperties>
</file>