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9"/>
  </p:notesMasterIdLst>
  <p:sldIdLst>
    <p:sldId id="256" r:id="rId2"/>
    <p:sldId id="258" r:id="rId3"/>
    <p:sldId id="260" r:id="rId4"/>
    <p:sldId id="261" r:id="rId5"/>
    <p:sldId id="263" r:id="rId6"/>
    <p:sldId id="265" r:id="rId7"/>
    <p:sldId id="266" r:id="rId8"/>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984"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DCAD322-371E-488C-83F3-E534BC526986}" type="datetimeFigureOut">
              <a:rPr lang="he-IL" smtClean="0"/>
              <a:t>כ"ב/טבת/תשע"ג</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017727E-3376-4268-A06C-3CDC82A0AD81}" type="slidenum">
              <a:rPr lang="he-IL" smtClean="0"/>
              <a:t>‹#›</a:t>
            </a:fld>
            <a:endParaRPr lang="he-IL"/>
          </a:p>
        </p:txBody>
      </p:sp>
    </p:spTree>
    <p:extLst>
      <p:ext uri="{BB962C8B-B14F-4D97-AF65-F5344CB8AC3E}">
        <p14:creationId xmlns:p14="http://schemas.microsoft.com/office/powerpoint/2010/main" val="261988084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B017727E-3376-4268-A06C-3CDC82A0AD81}" type="slidenum">
              <a:rPr lang="he-IL" smtClean="0"/>
              <a:t>3</a:t>
            </a:fld>
            <a:endParaRPr lang="he-IL"/>
          </a:p>
        </p:txBody>
      </p:sp>
    </p:spTree>
    <p:extLst>
      <p:ext uri="{BB962C8B-B14F-4D97-AF65-F5344CB8AC3E}">
        <p14:creationId xmlns:p14="http://schemas.microsoft.com/office/powerpoint/2010/main" val="3127221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3AA9C2B3-13C3-49A6-9CAB-47D35837972E}" type="datetimeFigureOut">
              <a:rPr lang="he-IL" smtClean="0"/>
              <a:t>כ"ב/טבת/תשע"ג</a:t>
            </a:fld>
            <a:endParaRPr lang="he-IL"/>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BDD96DD9-99E2-4457-A1E6-DA0E3608BD16}" type="slidenum">
              <a:rPr lang="he-IL" smtClean="0"/>
              <a:t>‹#›</a:t>
            </a:fld>
            <a:endParaRPr lang="he-IL"/>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he-IL"/>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he-IL" smtClean="0"/>
              <a:t>לחץ כדי לערוך סגנון כותרת של תבנית בסיס</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3AA9C2B3-13C3-49A6-9CAB-47D35837972E}" type="datetimeFigureOut">
              <a:rPr lang="he-IL" smtClean="0"/>
              <a:t>כ"ב/טבת/תשע"ג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BDD96DD9-99E2-4457-A1E6-DA0E3608BD16}" type="slidenum">
              <a:rPr lang="he-IL" smtClean="0"/>
              <a:t>‹#›</a:t>
            </a:fld>
            <a:endParaRPr lang="he-IL"/>
          </a:p>
        </p:txBody>
      </p:sp>
      <p:sp>
        <p:nvSpPr>
          <p:cNvPr id="7" name="Title 6"/>
          <p:cNvSpPr>
            <a:spLocks noGrp="1"/>
          </p:cNvSpPr>
          <p:nvPr>
            <p:ph type="title"/>
          </p:nvPr>
        </p:nvSpPr>
        <p:spPr/>
        <p:txBody>
          <a:bodyPr/>
          <a:lstStyle/>
          <a:p>
            <a:r>
              <a:rPr lang="he-IL" smtClean="0"/>
              <a:t>לחץ כדי לערוך סגנון כותרת של תבנית בסיס</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9" name="Date Placeholder 8"/>
          <p:cNvSpPr>
            <a:spLocks noGrp="1"/>
          </p:cNvSpPr>
          <p:nvPr>
            <p:ph type="dt" sz="half" idx="10"/>
          </p:nvPr>
        </p:nvSpPr>
        <p:spPr/>
        <p:txBody>
          <a:bodyPr/>
          <a:lstStyle>
            <a:lvl1pPr>
              <a:defRPr>
                <a:solidFill>
                  <a:srgbClr val="FFFFFF"/>
                </a:solidFill>
              </a:defRPr>
            </a:lvl1pPr>
          </a:lstStyle>
          <a:p>
            <a:fld id="{3AA9C2B3-13C3-49A6-9CAB-47D35837972E}" type="datetimeFigureOut">
              <a:rPr lang="he-IL" smtClean="0"/>
              <a:t>כ"ב/טבת/תשע"ג</a:t>
            </a:fld>
            <a:endParaRPr lang="he-IL"/>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BDD96DD9-99E2-4457-A1E6-DA0E3608BD16}" type="slidenum">
              <a:rPr lang="he-IL" smtClean="0"/>
              <a:t>‹#›</a:t>
            </a:fld>
            <a:endParaRPr lang="he-IL"/>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he-IL"/>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he-IL" smtClean="0"/>
              <a:t>לחץ כדי לערוך סגנון כותרת של תבנית בסיס</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3AA9C2B3-13C3-49A6-9CAB-47D35837972E}" type="datetimeFigureOut">
              <a:rPr lang="he-IL" smtClean="0"/>
              <a:t>כ"ב/טבת/תשע"ג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BDD96DD9-99E2-4457-A1E6-DA0E3608BD16}" type="slidenum">
              <a:rPr lang="he-IL" smtClean="0"/>
              <a:t>‹#›</a:t>
            </a:fld>
            <a:endParaRPr lang="he-IL"/>
          </a:p>
        </p:txBody>
      </p:sp>
      <p:sp>
        <p:nvSpPr>
          <p:cNvPr id="8" name="Title 7"/>
          <p:cNvSpPr>
            <a:spLocks noGrp="1"/>
          </p:cNvSpPr>
          <p:nvPr>
            <p:ph type="title"/>
          </p:nvPr>
        </p:nvSpPr>
        <p:spPr/>
        <p:txBody>
          <a:bodyPr/>
          <a:lstStyle/>
          <a:p>
            <a:r>
              <a:rPr lang="he-IL" smtClean="0"/>
              <a:t>לחץ כדי לערוך סגנון כותרת של תבנית בסיס</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3AA9C2B3-13C3-49A6-9CAB-47D35837972E}" type="datetimeFigureOut">
              <a:rPr lang="he-IL" smtClean="0"/>
              <a:t>כ"ב/טבת/תשע"ג</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BDD96DD9-99E2-4457-A1E6-DA0E3608BD16}" type="slidenum">
              <a:rPr lang="he-IL" smtClean="0"/>
              <a:t>‹#›</a:t>
            </a:fld>
            <a:endParaRPr lang="he-IL"/>
          </a:p>
        </p:txBody>
      </p:sp>
      <p:sp>
        <p:nvSpPr>
          <p:cNvPr id="10" name="Title 9"/>
          <p:cNvSpPr>
            <a:spLocks noGrp="1"/>
          </p:cNvSpPr>
          <p:nvPr>
            <p:ph type="title"/>
          </p:nvPr>
        </p:nvSpPr>
        <p:spPr/>
        <p:txBody>
          <a:bodyPr/>
          <a:lstStyle/>
          <a:p>
            <a:r>
              <a:rPr lang="he-IL" smtClean="0"/>
              <a:t>לחץ כדי לערוך סגנון כותרת של תבנית בסיס</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AA9C2B3-13C3-49A6-9CAB-47D35837972E}" type="datetimeFigureOut">
              <a:rPr lang="he-IL" smtClean="0"/>
              <a:t>כ"ב/טבת/תשע"ג</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BDD96DD9-99E2-4457-A1E6-DA0E3608BD16}" type="slidenum">
              <a:rPr lang="he-IL" smtClean="0"/>
              <a:t>‹#›</a:t>
            </a:fld>
            <a:endParaRPr lang="he-IL"/>
          </a:p>
        </p:txBody>
      </p:sp>
      <p:sp>
        <p:nvSpPr>
          <p:cNvPr id="6" name="Title 5"/>
          <p:cNvSpPr>
            <a:spLocks noGrp="1"/>
          </p:cNvSpPr>
          <p:nvPr>
            <p:ph type="title"/>
          </p:nvPr>
        </p:nvSpPr>
        <p:spPr/>
        <p:txBody>
          <a:bodyPr/>
          <a:lstStyle/>
          <a:p>
            <a:r>
              <a:rPr lang="he-IL" smtClean="0"/>
              <a:t>לחץ כדי לערוך סגנון כותרת של תבנית בסיס</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AA9C2B3-13C3-49A6-9CAB-47D35837972E}" type="datetimeFigureOut">
              <a:rPr lang="he-IL" smtClean="0"/>
              <a:t>כ"ב/טבת/תשע"ג</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BDD96DD9-99E2-4457-A1E6-DA0E3608BD16}"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3AA9C2B3-13C3-49A6-9CAB-47D35837972E}" type="datetimeFigureOut">
              <a:rPr lang="he-IL" smtClean="0"/>
              <a:t>כ"ב/טבת/תשע"ג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BDD96DD9-99E2-4457-A1E6-DA0E3608BD16}" type="slidenum">
              <a:rPr lang="he-IL" smtClean="0"/>
              <a:t>‹#›</a:t>
            </a:fld>
            <a:endParaRPr lang="he-IL"/>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he-IL" smtClean="0"/>
              <a:t>לחץ כדי לערוך סגנון כותרת של תבנית בסיס</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3AA9C2B3-13C3-49A6-9CAB-47D35837972E}" type="datetimeFigureOut">
              <a:rPr lang="he-IL" smtClean="0"/>
              <a:t>כ"ב/טבת/תשע"ג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BDD96DD9-99E2-4457-A1E6-DA0E3608BD16}" type="slidenum">
              <a:rPr lang="he-IL" smtClean="0"/>
              <a:t>‹#›</a:t>
            </a:fld>
            <a:endParaRPr lang="he-IL"/>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he-IL" smtClean="0"/>
              <a:t>לחץ כדי לערוך סגנון כותרת של תבנית בסיס</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3AA9C2B3-13C3-49A6-9CAB-47D35837972E}" type="datetimeFigureOut">
              <a:rPr lang="he-IL" smtClean="0"/>
              <a:t>כ"ב/טבת/תשע"ג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BDD96DD9-99E2-4457-A1E6-DA0E3608BD16}"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3AA9C2B3-13C3-49A6-9CAB-47D35837972E}" type="datetimeFigureOut">
              <a:rPr lang="he-IL" smtClean="0"/>
              <a:t>כ"ב/טבת/תשע"ג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DD96DD9-99E2-4457-A1E6-DA0E3608BD16}"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3AA9C2B3-13C3-49A6-9CAB-47D35837972E}" type="datetimeFigureOut">
              <a:rPr lang="he-IL" smtClean="0"/>
              <a:t>כ"ב/טבת/תשע"ג</a:t>
            </a:fld>
            <a:endParaRPr lang="he-IL"/>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he-IL"/>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DD96DD9-99E2-4457-A1E6-DA0E3608BD16}" type="slidenum">
              <a:rPr lang="he-IL" smtClean="0"/>
              <a:t>‹#›</a:t>
            </a:fld>
            <a:endParaRPr lang="he-I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r" defTabSz="914400" rtl="1"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r" defTabSz="914400" rtl="1"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r" defTabSz="914400" rtl="1"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r" defTabSz="914400" rtl="1"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r" defTabSz="914400" rtl="1"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r" defTabSz="914400" rtl="1"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r" defTabSz="914400" rtl="1"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r" defTabSz="914400" rtl="1"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r" defTabSz="914400" rtl="1"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he.wikipedia.org/wiki/%D7%93%D7%95%D7%93_%D7%9B%D7%94%D7%9F_(%D7%A8%D7%91)" TargetMode="External"/><Relationship Id="rId2" Type="http://schemas.openxmlformats.org/officeDocument/2006/relationships/hyperlink" Target="http://he.wikipedia.org/wiki/%D7%90%D7%95%D7%A8%D7%95%D7%AA_(%D7%A1%D7%A4%D7%A8)"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he.wikipedia.org/wiki/%D7%90%D7%95%D7%A8%D7%95%D7%AA_%D7%94%D7%A7%D7%95%D7%93%D7%A9"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he.wikipedia.org/wiki/1935" TargetMode="External"/><Relationship Id="rId3" Type="http://schemas.openxmlformats.org/officeDocument/2006/relationships/hyperlink" Target="http://he.wikipedia.org/wiki/1923" TargetMode="External"/><Relationship Id="rId7" Type="http://schemas.openxmlformats.org/officeDocument/2006/relationships/hyperlink" Target="http://he.wikipedia.org/wiki/1_%D7%91%D7%A1%D7%A4%D7%98%D7%9E%D7%91%D7%A8" TargetMode="External"/><Relationship Id="rId2" Type="http://schemas.openxmlformats.org/officeDocument/2006/relationships/hyperlink" Target="http://he.wikipedia.org/wiki/%D7%AA%D7%A8%D7%A4%22%D7%92" TargetMode="External"/><Relationship Id="rId1" Type="http://schemas.openxmlformats.org/officeDocument/2006/relationships/slideLayout" Target="../slideLayouts/slideLayout1.xml"/><Relationship Id="rId6" Type="http://schemas.openxmlformats.org/officeDocument/2006/relationships/hyperlink" Target="http://he.wikipedia.org/wiki/%D7%94'%D7%AA%D7%A8%D7%A6%22%D7%94" TargetMode="External"/><Relationship Id="rId11" Type="http://schemas.openxmlformats.org/officeDocument/2006/relationships/image" Target="../media/image6.png"/><Relationship Id="rId5" Type="http://schemas.openxmlformats.org/officeDocument/2006/relationships/hyperlink" Target="http://he.wikipedia.org/wiki/%D7%92'_%D7%91%D7%90%D7%9C%D7%95%D7%9C" TargetMode="External"/><Relationship Id="rId10" Type="http://schemas.openxmlformats.org/officeDocument/2006/relationships/hyperlink" Target="http://he.wikipedia.org/w/index.php?title=%D7%A8%D7%97%D7%95%D7%91_%D7%A2%D7%95%D7%91%D7%93%D7%99%D7%94&amp;action=edit&amp;redlink=1" TargetMode="External"/><Relationship Id="rId4" Type="http://schemas.openxmlformats.org/officeDocument/2006/relationships/hyperlink" Target="http://he.wikipedia.org/wiki/%D7%99%D7%A9%D7%99%D7%91%D7%AA_%D7%9E%D7%A8%D7%9B%D7%96_%D7%94%D7%A8%D7%91" TargetMode="External"/><Relationship Id="rId9" Type="http://schemas.openxmlformats.org/officeDocument/2006/relationships/hyperlink" Target="http://he.wikipedia.org/wiki/%D7%91%D7%A0%D7%99_%D7%A2%D7%A7%D7%99%D7%91%D7%9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co.il/imgres?imgurl=http://highlearn.macam.ac.il/users/www/4001/ravkuk/%D7%A8%D7%91%D7%A0%D7%95.jpg&amp;imgrefurl=http://highlearn.macam.ac.il/users/www/4001/ravkuk/haravkuk.htm&amp;usg=__9CIshx5P6srY-wSGmJNRgBS2Iec=&amp;h=768&amp;w=579&amp;sz=42&amp;hl=iw&amp;start=6&amp;zoom=1&amp;tbnid=f-g5R4rI9xU6cM:&amp;tbnh=142&amp;tbnw=107&amp;ei=imXdUOKPDtCb1AWci4HIAQ&amp;prev=/search?q=%D7%94%D7%A8%D7%91+%D7%A6%D7%91%D7%99+%D7%99%D7%94%D7%95%D7%93%D7%94+%D7%A7%D7%95%D7%A7&amp;num=10&amp;hl=iw&amp;safe=active&amp;biw=1920&amp;bih=932&amp;site=imghp&amp;ie=UTF-8&amp;tbm=isch&amp;itbs=1"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95736" y="620688"/>
            <a:ext cx="4320480" cy="6063198"/>
          </a:xfrm>
          <a:prstGeom prst="rect">
            <a:avLst/>
          </a:prstGeom>
          <a:noFill/>
        </p:spPr>
        <p:txBody>
          <a:bodyPr wrap="square" rtlCol="1">
            <a:spAutoFit/>
          </a:bodyPr>
          <a:lstStyle/>
          <a:p>
            <a:r>
              <a:rPr lang="he-IL" sz="5400" b="1" dirty="0" smtClean="0">
                <a:solidFill>
                  <a:schemeClr val="bg1"/>
                </a:solidFill>
              </a:rPr>
              <a:t>הרב צבי יהודה הכהן קוק</a:t>
            </a:r>
          </a:p>
          <a:p>
            <a:endParaRPr lang="he-IL" sz="5400" b="1" dirty="0" smtClean="0">
              <a:solidFill>
                <a:schemeClr val="bg1"/>
              </a:solidFill>
            </a:endParaRPr>
          </a:p>
          <a:p>
            <a:endParaRPr lang="he-IL" sz="5400" b="1" dirty="0">
              <a:solidFill>
                <a:schemeClr val="bg1"/>
              </a:solidFill>
            </a:endParaRPr>
          </a:p>
          <a:p>
            <a:endParaRPr lang="he-IL" sz="5400" b="1" dirty="0" smtClean="0">
              <a:solidFill>
                <a:schemeClr val="bg1"/>
              </a:solidFill>
            </a:endParaRPr>
          </a:p>
          <a:p>
            <a:endParaRPr lang="he-IL" sz="5400" b="1" dirty="0" smtClean="0">
              <a:solidFill>
                <a:schemeClr val="bg1"/>
              </a:solidFill>
            </a:endParaRPr>
          </a:p>
          <a:p>
            <a:r>
              <a:rPr lang="he-IL" sz="3200" b="1" dirty="0" smtClean="0">
                <a:solidFill>
                  <a:schemeClr val="bg1"/>
                </a:solidFill>
              </a:rPr>
              <a:t>הוכן על ידי בנות אמירים בכיתות ו'</a:t>
            </a:r>
            <a:endParaRPr lang="he-IL" sz="2800" b="1"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049401"/>
            <a:ext cx="2448272" cy="325180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4219736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609600" y="304800"/>
            <a:ext cx="5867400" cy="6148536"/>
          </a:xfrm>
        </p:spPr>
        <p:txBody>
          <a:bodyPr>
            <a:normAutofit fontScale="700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he-IL" b="1" u="sng" dirty="0"/>
              <a:t>נולד ב:</a:t>
            </a:r>
            <a:r>
              <a:rPr lang="he-IL" dirty="0"/>
              <a:t> ט"ו בניסן (בליל הסדר</a:t>
            </a:r>
            <a:r>
              <a:rPr lang="he-IL" b="1" dirty="0"/>
              <a:t>) </a:t>
            </a:r>
            <a:r>
              <a:rPr lang="he-IL" dirty="0" err="1"/>
              <a:t>התרנ"א</a:t>
            </a:r>
            <a:r>
              <a:rPr lang="he-IL" dirty="0"/>
              <a:t> 1891</a:t>
            </a:r>
            <a:r>
              <a:rPr lang="he-IL" b="1" dirty="0"/>
              <a:t> </a:t>
            </a:r>
            <a:r>
              <a:rPr lang="he-IL" dirty="0"/>
              <a:t>(למניינם).</a:t>
            </a:r>
            <a:endParaRPr lang="en-US" dirty="0"/>
          </a:p>
          <a:p>
            <a:r>
              <a:rPr lang="he-IL" b="1" u="sng" dirty="0"/>
              <a:t>נפטר ב:</a:t>
            </a:r>
            <a:r>
              <a:rPr lang="he-IL" dirty="0"/>
              <a:t> י"ד באדר (פורים) </a:t>
            </a:r>
            <a:r>
              <a:rPr lang="he-IL" dirty="0" err="1"/>
              <a:t>התשמ"ב</a:t>
            </a:r>
            <a:r>
              <a:rPr lang="he-IL" dirty="0"/>
              <a:t>.</a:t>
            </a:r>
            <a:endParaRPr lang="en-US" dirty="0"/>
          </a:p>
          <a:p>
            <a:r>
              <a:rPr lang="he-IL" b="1" u="sng" dirty="0"/>
              <a:t>עלה לארץ בגיל: </a:t>
            </a:r>
            <a:r>
              <a:rPr lang="he-IL" dirty="0"/>
              <a:t>13 (בר מצווה).</a:t>
            </a:r>
            <a:endParaRPr lang="en-US" dirty="0"/>
          </a:p>
          <a:p>
            <a:r>
              <a:rPr lang="he-IL" b="1" u="sng" dirty="0"/>
              <a:t>למד ב:</a:t>
            </a:r>
            <a:r>
              <a:rPr lang="he-IL" dirty="0"/>
              <a:t> 'ישיבת תורת חיים'.</a:t>
            </a:r>
            <a:endParaRPr lang="en-US" dirty="0"/>
          </a:p>
          <a:p>
            <a:r>
              <a:rPr lang="he-IL" b="1" u="sng" dirty="0"/>
              <a:t>עיסוקיו:</a:t>
            </a:r>
            <a:r>
              <a:rPr lang="he-IL" dirty="0"/>
              <a:t> עסק כל ימיו בתורה, בהוראה, ועזר לאביו- מרן הרב אברהם יצחק הכהן קוק- רבה הראשי של ארץ ישראל, לערוך את כתביו.</a:t>
            </a:r>
            <a:endParaRPr lang="en-US" dirty="0"/>
          </a:p>
          <a:p>
            <a:r>
              <a:rPr lang="he-IL" b="1" u="sng" dirty="0"/>
              <a:t>באחרית ימיו:</a:t>
            </a:r>
            <a:r>
              <a:rPr lang="he-IL" dirty="0"/>
              <a:t> כיהן כראש ישיבת מרכז הרב לאחר שאביו נפטר.</a:t>
            </a:r>
            <a:endParaRPr lang="en-US" dirty="0"/>
          </a:p>
          <a:p>
            <a:r>
              <a:rPr lang="he-IL" b="1" u="sng" dirty="0"/>
              <a:t>נפטר בגיל:</a:t>
            </a:r>
            <a:r>
              <a:rPr lang="he-IL" dirty="0"/>
              <a:t> 92.</a:t>
            </a:r>
            <a:endParaRPr lang="en-US" dirty="0"/>
          </a:p>
          <a:p>
            <a:r>
              <a:rPr lang="he-IL" b="1" u="sng" dirty="0"/>
              <a:t>עזר כנגדו:</a:t>
            </a:r>
            <a:r>
              <a:rPr lang="he-IL" dirty="0"/>
              <a:t> הרב צבי יהודה התחתן בגיל 31 עם חוה לאה. במשך 22 שנות נישואיהם, עד לפטירת הרבנית, לא היו להם ילדים. חוה לאה הייתה אישה צדיקה ויראת שמיים. וכן הייתה חברה </a:t>
            </a:r>
            <a:r>
              <a:rPr lang="he-IL" b="1" dirty="0"/>
              <a:t>בהתאחדות הנשים העבריות </a:t>
            </a:r>
            <a:r>
              <a:rPr lang="he-IL" b="1" dirty="0" err="1"/>
              <a:t>לשיוויון</a:t>
            </a:r>
            <a:r>
              <a:rPr lang="he-IL" b="1" dirty="0"/>
              <a:t> זכויות בארץ ישראל. </a:t>
            </a:r>
            <a:r>
              <a:rPr lang="he-IL" dirty="0"/>
              <a:t>היא נפטרה בז' שבט </a:t>
            </a:r>
            <a:r>
              <a:rPr lang="he-IL" dirty="0" err="1"/>
              <a:t>התש"ד</a:t>
            </a:r>
            <a:r>
              <a:rPr lang="he-IL" dirty="0"/>
              <a:t> (1944).</a:t>
            </a:r>
            <a:endParaRPr lang="en-US" dirty="0"/>
          </a:p>
          <a:p>
            <a:endParaRPr lang="he-IL"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מציין מיקום טקסט 2"/>
          <p:cNvSpPr>
            <a:spLocks noGrp="1"/>
          </p:cNvSpPr>
          <p:nvPr>
            <p:ph type="body" sz="half" idx="2"/>
          </p:nvPr>
        </p:nvSpPr>
        <p:spPr/>
        <p:txBody>
          <a:bodyPr/>
          <a:lstStyle/>
          <a:p>
            <a:endParaRPr lang="he-IL" dirty="0"/>
          </a:p>
        </p:txBody>
      </p:sp>
      <p:sp>
        <p:nvSpPr>
          <p:cNvPr id="4" name="כותרת 3"/>
          <p:cNvSpPr>
            <a:spLocks noGrp="1"/>
          </p:cNvSpPr>
          <p:nvPr>
            <p:ph type="title"/>
          </p:nvPr>
        </p:nvSpPr>
        <p:spPr/>
        <p:txBody>
          <a:bodyPr/>
          <a:lstStyle/>
          <a:p>
            <a:r>
              <a:rPr lang="he-IL" sz="4400" b="1" dirty="0" smtClean="0"/>
              <a:t>קורות חייו:</a:t>
            </a:r>
            <a:endParaRPr lang="he-IL" sz="44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288" y="2132856"/>
            <a:ext cx="1662503" cy="28083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39046256"/>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משנה 1"/>
          <p:cNvSpPr>
            <a:spLocks noGrp="1"/>
          </p:cNvSpPr>
          <p:nvPr>
            <p:ph type="subTitle" idx="1"/>
          </p:nvPr>
        </p:nvSpPr>
        <p:spPr>
          <a:xfrm>
            <a:off x="7010400" y="260648"/>
            <a:ext cx="1981200" cy="1828800"/>
          </a:xfrm>
        </p:spPr>
        <p:txBody>
          <a:bodyPr>
            <a:noAutofit/>
          </a:bodyPr>
          <a:lstStyle/>
          <a:p>
            <a:pPr algn="r"/>
            <a:r>
              <a:rPr lang="he-IL" sz="2400" b="1" dirty="0" smtClean="0"/>
              <a:t>היחס למדינה ולמוסדותיה:</a:t>
            </a:r>
            <a:endParaRPr lang="he-IL" sz="2400" b="1" dirty="0"/>
          </a:p>
        </p:txBody>
      </p:sp>
      <p:sp>
        <p:nvSpPr>
          <p:cNvPr id="3" name="כותרת 2"/>
          <p:cNvSpPr>
            <a:spLocks noGrp="1"/>
          </p:cNvSpPr>
          <p:nvPr>
            <p:ph type="title"/>
          </p:nvPr>
        </p:nvSpPr>
        <p:spPr/>
        <p:txBody>
          <a:bodyPr/>
          <a:lstStyle/>
          <a:p>
            <a:r>
              <a:rPr lang="he-IL" sz="2400" b="1" dirty="0" smtClean="0"/>
              <a:t>הרב צבי יהודה </a:t>
            </a:r>
            <a:r>
              <a:rPr lang="he-IL" sz="2400" b="1" dirty="0"/>
              <a:t>ראה במדינת ישראל שלב חשוב בגאולה, והחשיב את המדינה כ"אתחלתא </a:t>
            </a:r>
            <a:r>
              <a:rPr lang="he-IL" sz="2400" b="1" dirty="0" err="1"/>
              <a:t>דגאולה</a:t>
            </a:r>
            <a:r>
              <a:rPr lang="he-IL" sz="2400" b="1" dirty="0"/>
              <a:t>". הוא ערך </a:t>
            </a:r>
            <a:r>
              <a:rPr lang="he-IL" sz="2400" b="1" dirty="0" smtClean="0"/>
              <a:t>בישיבת 'מרכז הרב', בה עמד בראשה, </a:t>
            </a:r>
            <a:r>
              <a:rPr lang="he-IL" sz="2400" b="1" dirty="0"/>
              <a:t>עצרת מדי יום </a:t>
            </a:r>
            <a:r>
              <a:rPr lang="he-IL" sz="2400" b="1" dirty="0" smtClean="0"/>
              <a:t>העצמאות. </a:t>
            </a:r>
            <a:br>
              <a:rPr lang="he-IL" sz="2400" b="1" dirty="0" smtClean="0"/>
            </a:br>
            <a:r>
              <a:rPr lang="he-IL" sz="2400" b="1" dirty="0" smtClean="0"/>
              <a:t>הוא </a:t>
            </a:r>
            <a:r>
              <a:rPr lang="he-IL" sz="2400" b="1" dirty="0"/>
              <a:t>תקף את היהדות החרדית על כך שאינה מכירה במדינה ומודה לה' על הנסים שנעשו בהקמתה. הוא סבר שעבירה על חוקי המדינה (כאשר אינם סותרים את חוקי התורה) מהווה פגיעה בכלל של </a:t>
            </a:r>
            <a:r>
              <a:rPr lang="he-IL" sz="2400" b="1" dirty="0" err="1"/>
              <a:t>דינא</a:t>
            </a:r>
            <a:r>
              <a:rPr lang="he-IL" sz="2400" b="1" dirty="0"/>
              <a:t> </a:t>
            </a:r>
            <a:r>
              <a:rPr lang="he-IL" sz="2400" b="1" dirty="0" err="1"/>
              <a:t>דמלכותא</a:t>
            </a:r>
            <a:r>
              <a:rPr lang="he-IL" sz="2400" b="1" dirty="0"/>
              <a:t> </a:t>
            </a:r>
            <a:r>
              <a:rPr lang="he-IL" sz="2400" b="1" dirty="0" err="1"/>
              <a:t>דינא</a:t>
            </a:r>
            <a:r>
              <a:rPr lang="he-IL" sz="2400" b="1" dirty="0"/>
              <a:t>, לרבות אפילו חצית כביש ברמזור אדום. עם כל זאת, לא נמנע מלבקר אותה על הבעיות והפגמים שהיו בה. </a:t>
            </a:r>
            <a:r>
              <a:rPr lang="he-IL" sz="2400" b="1" dirty="0" smtClean="0"/>
              <a:t/>
            </a:r>
            <a:br>
              <a:rPr lang="he-IL" sz="2400" b="1" dirty="0" smtClean="0"/>
            </a:br>
            <a:r>
              <a:rPr lang="he-IL" sz="2400" b="1" dirty="0" smtClean="0"/>
              <a:t>עם זאת, הרב כאב </a:t>
            </a:r>
            <a:r>
              <a:rPr lang="he-IL" sz="2400" b="1" dirty="0"/>
              <a:t>על המצב הרוחני במדינה, ונאבק </a:t>
            </a:r>
            <a:r>
              <a:rPr lang="he-IL" sz="2400" b="1" dirty="0" err="1"/>
              <a:t>להלשיט</a:t>
            </a:r>
            <a:r>
              <a:rPr lang="he-IL" sz="2400" b="1" dirty="0"/>
              <a:t> בה צביון </a:t>
            </a:r>
            <a:r>
              <a:rPr lang="he-IL" sz="2400" b="1" dirty="0" smtClean="0"/>
              <a:t>דתי.</a:t>
            </a:r>
            <a:r>
              <a:rPr lang="he-IL" sz="2400" b="1" dirty="0"/>
              <a:t/>
            </a:r>
            <a:br>
              <a:rPr lang="he-IL" sz="2400" b="1" dirty="0"/>
            </a:br>
            <a:r>
              <a:rPr lang="he-IL" sz="2400" b="1" dirty="0"/>
              <a:t> </a:t>
            </a:r>
            <a:br>
              <a:rPr lang="he-IL" sz="2400" b="1" dirty="0"/>
            </a:br>
            <a:endParaRPr lang="he-IL" sz="2400" b="1" dirty="0"/>
          </a:p>
        </p:txBody>
      </p:sp>
      <p:pic>
        <p:nvPicPr>
          <p:cNvPr id="4" name="Picture 20" descr="http://tora-shlema.co.il/Files/Syllabuses/images/379_thum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2636912"/>
            <a:ext cx="2351873" cy="216024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val="243442245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כותרת משנה 7"/>
          <p:cNvSpPr>
            <a:spLocks noGrp="1"/>
          </p:cNvSpPr>
          <p:nvPr>
            <p:ph type="subTitle" idx="1"/>
          </p:nvPr>
        </p:nvSpPr>
        <p:spPr/>
        <p:txBody>
          <a:bodyPr>
            <a:normAutofit/>
          </a:bodyPr>
          <a:lstStyle/>
          <a:p>
            <a:pPr algn="r"/>
            <a:r>
              <a:rPr lang="he-IL" sz="1800" b="1" dirty="0" smtClean="0"/>
              <a:t>אהבתו </a:t>
            </a:r>
            <a:r>
              <a:rPr lang="he-IL" sz="1800" b="1" dirty="0"/>
              <a:t>של הרב לתורה וגמרא</a:t>
            </a:r>
          </a:p>
          <a:p>
            <a:pPr algn="r"/>
            <a:endParaRPr lang="he-IL" sz="4800" b="1" dirty="0"/>
          </a:p>
        </p:txBody>
      </p:sp>
      <p:sp>
        <p:nvSpPr>
          <p:cNvPr id="7" name="כותרת 6"/>
          <p:cNvSpPr>
            <a:spLocks noGrp="1"/>
          </p:cNvSpPr>
          <p:nvPr>
            <p:ph type="title"/>
          </p:nvPr>
        </p:nvSpPr>
        <p:spPr/>
        <p:txBody>
          <a:bodyPr/>
          <a:lstStyle/>
          <a:p>
            <a:r>
              <a:rPr lang="he-IL" sz="2000" dirty="0" smtClean="0">
                <a:latin typeface="Calibri"/>
                <a:ea typeface="Calibri"/>
                <a:cs typeface="Arial (Hebrew)"/>
              </a:rPr>
              <a:t/>
            </a:r>
            <a:br>
              <a:rPr lang="he-IL" sz="2000" dirty="0" smtClean="0">
                <a:latin typeface="Calibri"/>
                <a:ea typeface="Calibri"/>
                <a:cs typeface="Arial (Hebrew)"/>
              </a:rPr>
            </a:br>
            <a:r>
              <a:rPr lang="he-IL" sz="2000" dirty="0">
                <a:latin typeface="Calibri"/>
                <a:ea typeface="Calibri"/>
                <a:cs typeface="Arial (Hebrew)"/>
              </a:rPr>
              <a:t/>
            </a:r>
            <a:br>
              <a:rPr lang="he-IL" sz="2000" dirty="0">
                <a:latin typeface="Calibri"/>
                <a:ea typeface="Calibri"/>
                <a:cs typeface="Arial (Hebrew)"/>
              </a:rPr>
            </a:br>
            <a:r>
              <a:rPr lang="he-IL" sz="2000" dirty="0" smtClean="0">
                <a:latin typeface="Calibri"/>
                <a:ea typeface="Calibri"/>
                <a:cs typeface="Arial (Hebrew)"/>
              </a:rPr>
              <a:t/>
            </a:r>
            <a:br>
              <a:rPr lang="he-IL" sz="2000" dirty="0" smtClean="0">
                <a:latin typeface="Calibri"/>
                <a:ea typeface="Calibri"/>
                <a:cs typeface="Arial (Hebrew)"/>
              </a:rPr>
            </a:br>
            <a:r>
              <a:rPr lang="he-IL" sz="2000" dirty="0" smtClean="0">
                <a:latin typeface="Calibri"/>
                <a:ea typeface="Calibri"/>
                <a:cs typeface="Arial (Hebrew)"/>
              </a:rPr>
              <a:t>בשנת </a:t>
            </a:r>
            <a:r>
              <a:rPr lang="he-IL" sz="2000" dirty="0">
                <a:latin typeface="Calibri"/>
                <a:ea typeface="Calibri"/>
                <a:cs typeface="Arial (Hebrew)"/>
              </a:rPr>
              <a:t>תרס"ו (1906) כשהיה בן 15 שנים בלבד, עלה הרב צבי יהודה ללמוד תורה בירושלים בישיבת "תורת חיים" שבעיר העתיקה. לאחר זמן הוא חזר ליפו והמשיך ללמוד תורה מפי אביו. </a:t>
            </a:r>
            <a:r>
              <a:rPr lang="en-US" sz="2000" dirty="0">
                <a:latin typeface="Calibri"/>
                <a:ea typeface="Calibri"/>
                <a:cs typeface="Arial"/>
              </a:rPr>
              <a:t/>
            </a:r>
            <a:br>
              <a:rPr lang="en-US" sz="2000" dirty="0">
                <a:latin typeface="Calibri"/>
                <a:ea typeface="Calibri"/>
                <a:cs typeface="Arial"/>
              </a:rPr>
            </a:br>
            <a:r>
              <a:rPr lang="en-US" sz="2000" dirty="0">
                <a:latin typeface="Arial (Hebrew)"/>
                <a:ea typeface="Calibri"/>
                <a:cs typeface="Arial"/>
              </a:rPr>
              <a:t/>
            </a:r>
            <a:br>
              <a:rPr lang="en-US" sz="2000" dirty="0">
                <a:latin typeface="Arial (Hebrew)"/>
                <a:ea typeface="Calibri"/>
                <a:cs typeface="Arial"/>
              </a:rPr>
            </a:br>
            <a:r>
              <a:rPr lang="he-IL" sz="2000" dirty="0">
                <a:latin typeface="Calibri"/>
                <a:ea typeface="Calibri"/>
                <a:cs typeface="Arial (Hebrew)"/>
              </a:rPr>
              <a:t>בשנת תרע"ד (1914) הגיע הרב צבי יהודה </a:t>
            </a:r>
            <a:r>
              <a:rPr lang="he-IL" sz="2000" dirty="0" err="1">
                <a:latin typeface="Calibri"/>
                <a:ea typeface="Calibri"/>
                <a:cs typeface="Arial (Hebrew)"/>
              </a:rPr>
              <a:t>להלברשטט</a:t>
            </a:r>
            <a:r>
              <a:rPr lang="he-IL" sz="2000" dirty="0">
                <a:latin typeface="Calibri"/>
                <a:ea typeface="Calibri"/>
                <a:cs typeface="Arial (Hebrew)"/>
              </a:rPr>
              <a:t> שבגרמניה, שם לימד צעירים תורה וגמרא. באותה תקופה נשאר אביו בשוויץ בעקבות מלחמת העולם הראשונה. הרב צבי יהודה הצטרף אליו ושם למדו יחד בשקידה עצומה. הרב צבי יהודה תיאר תקופה זאת באומרו פעמיים</a:t>
            </a:r>
            <a:r>
              <a:rPr lang="en-US" sz="2000" dirty="0">
                <a:latin typeface="Arial (Hebrew)"/>
                <a:ea typeface="Calibri"/>
                <a:cs typeface="Arial"/>
              </a:rPr>
              <a:t>".</a:t>
            </a:r>
            <a:r>
              <a:rPr lang="he-IL" sz="2000" dirty="0">
                <a:latin typeface="Calibri"/>
                <a:ea typeface="Calibri"/>
                <a:cs typeface="Arial (Hebrew)"/>
              </a:rPr>
              <a:t>: "למדנו את כל התורה</a:t>
            </a:r>
            <a:r>
              <a:rPr lang="he-IL" sz="2000" dirty="0">
                <a:latin typeface="Calibri"/>
                <a:ea typeface="Calibri"/>
                <a:cs typeface="Arial"/>
              </a:rPr>
              <a:t>".</a:t>
            </a:r>
            <a:r>
              <a:rPr lang="en-US" sz="2000" dirty="0">
                <a:latin typeface="Calibri"/>
                <a:ea typeface="Calibri"/>
                <a:cs typeface="Arial"/>
              </a:rPr>
              <a:t/>
            </a:r>
            <a:br>
              <a:rPr lang="en-US" sz="2000" dirty="0">
                <a:latin typeface="Calibri"/>
                <a:ea typeface="Calibri"/>
                <a:cs typeface="Arial"/>
              </a:rPr>
            </a:br>
            <a:r>
              <a:rPr lang="he-IL" sz="2000" dirty="0" smtClean="0">
                <a:latin typeface="Calibri"/>
                <a:ea typeface="Calibri"/>
                <a:cs typeface="Arial"/>
              </a:rPr>
              <a:t/>
            </a:r>
            <a:br>
              <a:rPr lang="he-IL" sz="2000" dirty="0" smtClean="0">
                <a:latin typeface="Calibri"/>
                <a:ea typeface="Calibri"/>
                <a:cs typeface="Arial"/>
              </a:rPr>
            </a:br>
            <a:r>
              <a:rPr lang="he-IL" sz="2000" dirty="0" smtClean="0">
                <a:latin typeface="Arial (Hebrew)" pitchFamily="34" charset="0"/>
                <a:ea typeface="Times New Roman"/>
                <a:cs typeface="Arial (Hebrew)" pitchFamily="34" charset="0"/>
              </a:rPr>
              <a:t>הרב </a:t>
            </a:r>
            <a:r>
              <a:rPr lang="he-IL" sz="2000" dirty="0">
                <a:latin typeface="Arial (Hebrew)" pitchFamily="34" charset="0"/>
                <a:ea typeface="Times New Roman"/>
                <a:cs typeface="Arial (Hebrew)" pitchFamily="34" charset="0"/>
              </a:rPr>
              <a:t>צבי יהודה ערך והוציא לאור רבים מכתביו של אביו. הספר הידוע ביותר שערך הוא "</a:t>
            </a:r>
            <a:r>
              <a:rPr lang="he-IL" sz="2000" u="sng" dirty="0">
                <a:solidFill>
                  <a:srgbClr val="0000FF"/>
                </a:solidFill>
                <a:latin typeface="Arial (Hebrew)" pitchFamily="34" charset="0"/>
                <a:ea typeface="Times New Roman"/>
                <a:cs typeface="Arial (Hebrew)" pitchFamily="34" charset="0"/>
                <a:hlinkClick r:id="rId2" tooltip="אורות (ספר)"/>
              </a:rPr>
              <a:t>אורות</a:t>
            </a:r>
            <a:r>
              <a:rPr lang="he-IL" sz="2000" dirty="0">
                <a:latin typeface="Arial (Hebrew)" pitchFamily="34" charset="0"/>
                <a:ea typeface="Times New Roman"/>
                <a:cs typeface="Arial (Hebrew)" pitchFamily="34" charset="0"/>
              </a:rPr>
              <a:t>". הוא הדגיש בעריכותיו את הממד הלאומי שבמשנת אביו; זאת לעומת עריכותיו של חברו הפילוסוף הרב </a:t>
            </a:r>
            <a:r>
              <a:rPr lang="he-IL" sz="2000" u="sng" dirty="0">
                <a:solidFill>
                  <a:srgbClr val="0000FF"/>
                </a:solidFill>
                <a:latin typeface="Arial (Hebrew)" pitchFamily="34" charset="0"/>
                <a:ea typeface="Times New Roman"/>
                <a:cs typeface="Arial (Hebrew)" pitchFamily="34" charset="0"/>
                <a:hlinkClick r:id="rId3" tooltip="דוד כהן (רב)"/>
              </a:rPr>
              <a:t>דוד כהן</a:t>
            </a:r>
            <a:r>
              <a:rPr lang="he-IL" sz="2000" dirty="0">
                <a:latin typeface="Arial (Hebrew)" pitchFamily="34" charset="0"/>
                <a:ea typeface="Times New Roman"/>
                <a:cs typeface="Arial (Hebrew)" pitchFamily="34" charset="0"/>
              </a:rPr>
              <a:t> ("הנזיר") אשר הדגיש בספר "</a:t>
            </a:r>
            <a:r>
              <a:rPr lang="he-IL" sz="2000" u="sng" dirty="0">
                <a:solidFill>
                  <a:srgbClr val="0000FF"/>
                </a:solidFill>
                <a:latin typeface="Arial (Hebrew)" pitchFamily="34" charset="0"/>
                <a:ea typeface="Times New Roman"/>
                <a:cs typeface="Arial (Hebrew)" pitchFamily="34" charset="0"/>
                <a:hlinkClick r:id="rId4" tooltip="אורות הקודש"/>
              </a:rPr>
              <a:t>אורות הקודש</a:t>
            </a:r>
            <a:r>
              <a:rPr lang="he-IL" sz="2000" dirty="0">
                <a:latin typeface="Arial (Hebrew)" pitchFamily="34" charset="0"/>
                <a:ea typeface="Times New Roman"/>
                <a:cs typeface="Arial (Hebrew)" pitchFamily="34" charset="0"/>
              </a:rPr>
              <a:t>" את הממד האוניברסלי שבתורת הרב קוק.</a:t>
            </a:r>
            <a:r>
              <a:rPr lang="he-IL" sz="2000" dirty="0">
                <a:latin typeface="Arial (Hebrew)" pitchFamily="34" charset="0"/>
                <a:cs typeface="Arial (Hebrew)" pitchFamily="34" charset="0"/>
              </a:rPr>
              <a:t/>
            </a:r>
            <a:br>
              <a:rPr lang="he-IL" sz="2000" dirty="0">
                <a:latin typeface="Arial (Hebrew)" pitchFamily="34" charset="0"/>
                <a:cs typeface="Arial (Hebrew)" pitchFamily="34" charset="0"/>
              </a:rPr>
            </a:br>
            <a:r>
              <a:rPr lang="en-US" sz="2000" dirty="0">
                <a:latin typeface="Arial Black" pitchFamily="34" charset="0"/>
                <a:ea typeface="Calibri"/>
                <a:cs typeface="Arial"/>
              </a:rPr>
              <a:t/>
            </a:r>
            <a:br>
              <a:rPr lang="en-US" sz="2000" dirty="0">
                <a:latin typeface="Arial Black" pitchFamily="34" charset="0"/>
                <a:ea typeface="Calibri"/>
                <a:cs typeface="Arial"/>
              </a:rPr>
            </a:br>
            <a:endParaRPr lang="he-IL" sz="2000" dirty="0">
              <a:latin typeface="Arial Black" pitchFamily="34" charset="0"/>
            </a:endParaRPr>
          </a:p>
        </p:txBody>
      </p:sp>
      <p:sp>
        <p:nvSpPr>
          <p:cNvPr id="4" name="כותרת משנה 2"/>
          <p:cNvSpPr txBox="1">
            <a:spLocks/>
          </p:cNvSpPr>
          <p:nvPr/>
        </p:nvSpPr>
        <p:spPr>
          <a:xfrm>
            <a:off x="1371600" y="3767862"/>
            <a:ext cx="6400800" cy="1752600"/>
          </a:xfrm>
          <a:prstGeom prst="rect">
            <a:avLst/>
          </a:prstGeom>
        </p:spPr>
        <p:txBody>
          <a:bodyPr vert="horz" lIns="91440" tIns="45720" rIns="91440" bIns="45720" rtlCol="0">
            <a:noAutofit/>
          </a:bodyPr>
          <a:lstStyle>
            <a:lvl1pPr marL="274320" indent="-228600" algn="r" defTabSz="914400" rtl="1"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r" defTabSz="914400" rtl="1"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r" defTabSz="914400" rtl="1"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r" defTabSz="914400" rtl="1"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r" defTabSz="914400" rtl="1"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r" defTabSz="914400" rtl="1"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r" defTabSz="914400" rtl="1"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r" defTabSz="914400" rtl="1"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r" defTabSz="914400" rtl="1"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endParaRPr lang="he-IL" sz="700" dirty="0"/>
          </a:p>
        </p:txBody>
      </p:sp>
      <p:pic>
        <p:nvPicPr>
          <p:cNvPr id="5" name="Picture 2" descr="http://cms.education.gov.il/NR/rdonlyres/82A2A997-F5BB-4E45-AA8A-66502A6F171F/160413/kok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3896" y="3456030"/>
            <a:ext cx="2341950" cy="1989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978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p:cNvSpPr>
            <a:spLocks noGrp="1"/>
          </p:cNvSpPr>
          <p:nvPr>
            <p:ph type="subTitle" idx="1"/>
          </p:nvPr>
        </p:nvSpPr>
        <p:spPr>
          <a:xfrm>
            <a:off x="7010400" y="476672"/>
            <a:ext cx="1981200" cy="1828800"/>
          </a:xfrm>
        </p:spPr>
        <p:txBody>
          <a:bodyPr>
            <a:noAutofit/>
          </a:bodyPr>
          <a:lstStyle/>
          <a:p>
            <a:pPr algn="ctr"/>
            <a:r>
              <a:rPr lang="he-IL" sz="2400" dirty="0" smtClean="0"/>
              <a:t>ישיבת </a:t>
            </a:r>
          </a:p>
          <a:p>
            <a:pPr algn="ctr"/>
            <a:r>
              <a:rPr lang="he-IL" sz="2400" dirty="0" smtClean="0"/>
              <a:t>'מרכז הרב' בירושלים</a:t>
            </a:r>
            <a:endParaRPr lang="he-IL" sz="2400" dirty="0"/>
          </a:p>
        </p:txBody>
      </p:sp>
      <p:sp>
        <p:nvSpPr>
          <p:cNvPr id="2" name="כותרת 1"/>
          <p:cNvSpPr>
            <a:spLocks noGrp="1"/>
          </p:cNvSpPr>
          <p:nvPr>
            <p:ph type="title"/>
          </p:nvPr>
        </p:nvSpPr>
        <p:spPr/>
        <p:txBody>
          <a:bodyPr/>
          <a:lstStyle/>
          <a:p>
            <a:pPr>
              <a:lnSpc>
                <a:spcPct val="115000"/>
              </a:lnSpc>
              <a:spcAft>
                <a:spcPts val="1000"/>
              </a:spcAft>
            </a:pPr>
            <a:r>
              <a:rPr lang="he-IL" sz="2000" dirty="0" smtClean="0">
                <a:latin typeface="Calibri"/>
                <a:ea typeface="Times New Roman"/>
                <a:cs typeface="Times New Roman"/>
              </a:rPr>
              <a:t/>
            </a:r>
            <a:br>
              <a:rPr lang="he-IL" sz="2000" dirty="0" smtClean="0">
                <a:latin typeface="Calibri"/>
                <a:ea typeface="Times New Roman"/>
                <a:cs typeface="Times New Roman"/>
              </a:rPr>
            </a:br>
            <a:r>
              <a:rPr lang="he-IL" sz="2000" dirty="0">
                <a:latin typeface="Calibri"/>
                <a:ea typeface="Times New Roman"/>
                <a:cs typeface="Times New Roman"/>
              </a:rPr>
              <a:t/>
            </a:r>
            <a:br>
              <a:rPr lang="he-IL" sz="2000" dirty="0">
                <a:latin typeface="Calibri"/>
                <a:ea typeface="Times New Roman"/>
                <a:cs typeface="Times New Roman"/>
              </a:rPr>
            </a:br>
            <a:r>
              <a:rPr lang="he-IL" sz="2000" dirty="0" smtClean="0">
                <a:latin typeface="Calibri"/>
                <a:ea typeface="Times New Roman"/>
                <a:cs typeface="Times New Roman"/>
              </a:rPr>
              <a:t>בשנת </a:t>
            </a:r>
            <a:r>
              <a:rPr lang="he-IL" sz="2000" u="sng" dirty="0">
                <a:solidFill>
                  <a:srgbClr val="0000FF"/>
                </a:solidFill>
                <a:latin typeface="Calibri"/>
                <a:ea typeface="Times New Roman"/>
                <a:cs typeface="Times New Roman"/>
                <a:hlinkClick r:id="rId2" tooltip="תרפ&quot;ג"/>
              </a:rPr>
              <a:t>תרפ"ג</a:t>
            </a:r>
            <a:r>
              <a:rPr lang="he-IL" sz="2000" dirty="0">
                <a:latin typeface="Calibri"/>
                <a:ea typeface="Times New Roman"/>
                <a:cs typeface="Times New Roman"/>
              </a:rPr>
              <a:t> </a:t>
            </a:r>
            <a:r>
              <a:rPr lang="he-IL" sz="2000" u="sng" dirty="0">
                <a:solidFill>
                  <a:srgbClr val="0000FF"/>
                </a:solidFill>
                <a:latin typeface="Calibri"/>
                <a:ea typeface="Times New Roman"/>
                <a:cs typeface="Times New Roman"/>
                <a:hlinkClick r:id="rId3" tooltip="1923"/>
              </a:rPr>
              <a:t>1923</a:t>
            </a:r>
            <a:r>
              <a:rPr lang="he-IL" sz="2000" dirty="0">
                <a:latin typeface="Calibri"/>
                <a:ea typeface="Times New Roman"/>
                <a:cs typeface="Times New Roman"/>
              </a:rPr>
              <a:t>, הקים אביו- </a:t>
            </a:r>
            <a:r>
              <a:rPr lang="he-IL" sz="2000" dirty="0" err="1">
                <a:latin typeface="Calibri"/>
                <a:ea typeface="Times New Roman"/>
                <a:cs typeface="Times New Roman"/>
              </a:rPr>
              <a:t>הראי"ה</a:t>
            </a:r>
            <a:r>
              <a:rPr lang="he-IL" sz="2000" dirty="0">
                <a:latin typeface="Calibri"/>
                <a:ea typeface="Times New Roman"/>
                <a:cs typeface="Times New Roman"/>
              </a:rPr>
              <a:t> קוק את </a:t>
            </a:r>
            <a:r>
              <a:rPr lang="he-IL" sz="2000" u="sng" dirty="0">
                <a:solidFill>
                  <a:srgbClr val="0000FF"/>
                </a:solidFill>
                <a:latin typeface="Calibri"/>
                <a:ea typeface="Times New Roman"/>
                <a:cs typeface="Times New Roman"/>
                <a:hlinkClick r:id="rId4" tooltip="ישיבת מרכז הרב"/>
              </a:rPr>
              <a:t>ישיבת מרכז הרב</a:t>
            </a:r>
            <a:r>
              <a:rPr lang="he-IL" sz="2000" dirty="0">
                <a:latin typeface="Calibri"/>
                <a:ea typeface="Times New Roman"/>
                <a:cs typeface="Times New Roman"/>
              </a:rPr>
              <a:t>. הרב צבי יהודה מונה לשמש כ"מנהל רוחני" בישיבה, והוא העביר שיעורים בתנ"ך ואמונה. שנים רבות הקדיש לחקר, עריכה וסידור כתביו של אביו. לאחר פטירת אביו (</a:t>
            </a:r>
            <a:r>
              <a:rPr lang="he-IL" sz="2000" u="sng" dirty="0">
                <a:solidFill>
                  <a:srgbClr val="0000FF"/>
                </a:solidFill>
                <a:latin typeface="Calibri"/>
                <a:ea typeface="Times New Roman"/>
                <a:cs typeface="Times New Roman"/>
                <a:hlinkClick r:id="rId5" tooltip="ג' באלול"/>
              </a:rPr>
              <a:t>ג' באלול</a:t>
            </a:r>
            <a:r>
              <a:rPr lang="he-IL" sz="2000" dirty="0">
                <a:latin typeface="Calibri"/>
                <a:ea typeface="Times New Roman"/>
                <a:cs typeface="Times New Roman"/>
              </a:rPr>
              <a:t> </a:t>
            </a:r>
            <a:r>
              <a:rPr lang="he-IL" sz="2000" u="sng" dirty="0">
                <a:solidFill>
                  <a:srgbClr val="0000FF"/>
                </a:solidFill>
                <a:latin typeface="Calibri"/>
                <a:ea typeface="Times New Roman"/>
                <a:cs typeface="Times New Roman"/>
                <a:hlinkClick r:id="rId6" tooltip="ה'תרצ&quot;ה"/>
              </a:rPr>
              <a:t>ה'תרצ"ה</a:t>
            </a:r>
            <a:r>
              <a:rPr lang="he-IL" sz="2000" dirty="0">
                <a:latin typeface="Calibri"/>
                <a:ea typeface="Times New Roman"/>
                <a:cs typeface="Times New Roman"/>
              </a:rPr>
              <a:t>, </a:t>
            </a:r>
            <a:r>
              <a:rPr lang="he-IL" sz="2000" u="sng" dirty="0">
                <a:solidFill>
                  <a:srgbClr val="0000FF"/>
                </a:solidFill>
                <a:latin typeface="Calibri"/>
                <a:ea typeface="Times New Roman"/>
                <a:cs typeface="Times New Roman"/>
                <a:hlinkClick r:id="rId7" tooltip="1 בספטמבר"/>
              </a:rPr>
              <a:t>1 בספטמבר</a:t>
            </a:r>
            <a:r>
              <a:rPr lang="he-IL" sz="2000" dirty="0">
                <a:latin typeface="Calibri"/>
                <a:ea typeface="Times New Roman"/>
                <a:cs typeface="Times New Roman"/>
              </a:rPr>
              <a:t> </a:t>
            </a:r>
            <a:r>
              <a:rPr lang="he-IL" sz="2000" u="sng" dirty="0">
                <a:solidFill>
                  <a:srgbClr val="0000FF"/>
                </a:solidFill>
                <a:latin typeface="Calibri"/>
                <a:ea typeface="Times New Roman"/>
                <a:cs typeface="Times New Roman"/>
                <a:hlinkClick r:id="rId8" tooltip="1935"/>
              </a:rPr>
              <a:t>1935</a:t>
            </a:r>
            <a:r>
              <a:rPr lang="he-IL" sz="2000" dirty="0">
                <a:latin typeface="Calibri"/>
                <a:ea typeface="Times New Roman"/>
                <a:cs typeface="Times New Roman"/>
              </a:rPr>
              <a:t>) התמסר לעבודה זו ביתר שאת בצד עבודתו החינוכית בישיבה.</a:t>
            </a:r>
            <a:r>
              <a:rPr lang="en-US" sz="2000" dirty="0">
                <a:latin typeface="Calibri"/>
                <a:ea typeface="Calibri"/>
                <a:cs typeface="Arial"/>
              </a:rPr>
              <a:t/>
            </a:r>
            <a:br>
              <a:rPr lang="en-US" sz="2000" dirty="0">
                <a:latin typeface="Calibri"/>
                <a:ea typeface="Calibri"/>
                <a:cs typeface="Arial"/>
              </a:rPr>
            </a:br>
            <a:r>
              <a:rPr lang="he-IL" sz="2000" dirty="0">
                <a:latin typeface="Calibri"/>
                <a:ea typeface="Times New Roman"/>
                <a:cs typeface="Times New Roman"/>
              </a:rPr>
              <a:t>הרב צבי יהודה קיבל את ראשות הישיבה, תפקיד בו כיהן כשלושים שנה, עד לפטירתו. בהנהגתו הפכה הישיבה למרכז תוסס, שמשך אליו צעירים רבים, רובם חניכי תנועת הנוער </a:t>
            </a:r>
            <a:r>
              <a:rPr lang="he-IL" sz="2000" u="sng" dirty="0">
                <a:solidFill>
                  <a:srgbClr val="0000FF"/>
                </a:solidFill>
                <a:latin typeface="Calibri"/>
                <a:ea typeface="Times New Roman"/>
                <a:cs typeface="Times New Roman"/>
                <a:hlinkClick r:id="rId9" tooltip="בני עקיבא"/>
              </a:rPr>
              <a:t>בני עקיבא</a:t>
            </a:r>
            <a:r>
              <a:rPr lang="he-IL" sz="2000" dirty="0">
                <a:latin typeface="Calibri"/>
                <a:ea typeface="Times New Roman"/>
                <a:cs typeface="Times New Roman"/>
              </a:rPr>
              <a:t>, וספסלי בית המדרש הלכו </a:t>
            </a:r>
            <a:r>
              <a:rPr lang="he-IL" sz="2000" dirty="0" err="1">
                <a:latin typeface="Calibri"/>
                <a:ea typeface="Times New Roman"/>
                <a:cs typeface="Times New Roman"/>
              </a:rPr>
              <a:t>ונתרבו</a:t>
            </a:r>
            <a:r>
              <a:rPr lang="he-IL" sz="2000" dirty="0">
                <a:latin typeface="Calibri"/>
                <a:ea typeface="Times New Roman"/>
                <a:cs typeface="Times New Roman"/>
              </a:rPr>
              <a:t>. מלבד תלמידיו הישירים (על ידיהם כונה "רבנו"), פקדו את ביתו ב</a:t>
            </a:r>
            <a:r>
              <a:rPr lang="he-IL" sz="2000" u="sng" dirty="0">
                <a:solidFill>
                  <a:srgbClr val="0000FF"/>
                </a:solidFill>
                <a:latin typeface="Calibri"/>
                <a:ea typeface="Times New Roman"/>
                <a:cs typeface="Times New Roman"/>
                <a:hlinkClick r:id="rId10" tooltip="רחוב עובדיה (הדף אינו קיים)"/>
              </a:rPr>
              <a:t>רחוב עובדיה</a:t>
            </a:r>
            <a:r>
              <a:rPr lang="he-IL" sz="2000" dirty="0">
                <a:latin typeface="Calibri"/>
                <a:ea typeface="Times New Roman"/>
                <a:cs typeface="Times New Roman"/>
              </a:rPr>
              <a:t> בירושלים, אנשים רבים מהארץ ומחוץ לארץ שראו בו את רבם</a:t>
            </a:r>
            <a:r>
              <a:rPr lang="he-IL" sz="2000" dirty="0" smtClean="0">
                <a:latin typeface="Calibri"/>
                <a:ea typeface="Times New Roman"/>
                <a:cs typeface="Times New Roman"/>
              </a:rPr>
              <a:t>.</a:t>
            </a:r>
            <a:endParaRPr lang="he-IL" sz="2000" dirty="0"/>
          </a:p>
        </p:txBody>
      </p:sp>
      <p:pic>
        <p:nvPicPr>
          <p:cNvPr id="4"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19408" y="2924944"/>
            <a:ext cx="232459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5138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7010400" y="692696"/>
            <a:ext cx="1981200" cy="1828800"/>
          </a:xfrm>
        </p:spPr>
        <p:txBody>
          <a:bodyPr>
            <a:noAutofit/>
          </a:bodyPr>
          <a:lstStyle/>
          <a:p>
            <a:pPr algn="ctr"/>
            <a:r>
              <a:rPr lang="he-IL" sz="3200" dirty="0" smtClean="0"/>
              <a:t>אהבתו הגדולה לארץ ישראל:</a:t>
            </a:r>
            <a:endParaRPr lang="he-IL" sz="3200" dirty="0"/>
          </a:p>
        </p:txBody>
      </p:sp>
      <p:sp>
        <p:nvSpPr>
          <p:cNvPr id="2" name="כותרת 1"/>
          <p:cNvSpPr>
            <a:spLocks noGrp="1"/>
          </p:cNvSpPr>
          <p:nvPr>
            <p:ph type="title"/>
          </p:nvPr>
        </p:nvSpPr>
        <p:spPr/>
        <p:txBody>
          <a:bodyPr/>
          <a:lstStyle/>
          <a:p>
            <a:r>
              <a:rPr lang="he-IL" sz="3200" b="1" u="sng" dirty="0"/>
              <a:t>כ"ח באייר תרס"ד-</a:t>
            </a:r>
            <a:r>
              <a:rPr lang="he-IL" sz="3200" dirty="0" smtClean="0"/>
              <a:t/>
            </a:r>
            <a:br>
              <a:rPr lang="he-IL" sz="3200" dirty="0" smtClean="0"/>
            </a:br>
            <a:r>
              <a:rPr lang="he-IL" sz="3200" dirty="0" smtClean="0"/>
              <a:t>כאשר </a:t>
            </a:r>
            <a:r>
              <a:rPr lang="he-IL" sz="3200" dirty="0"/>
              <a:t>הרב הגיע אם משפחתו לארץ ישראל, </a:t>
            </a:r>
            <a:r>
              <a:rPr lang="he-IL" sz="3200" dirty="0" smtClean="0"/>
              <a:t>הם עגנו </a:t>
            </a:r>
            <a:r>
              <a:rPr lang="he-IL" sz="3200" dirty="0"/>
              <a:t>ביפו. שם התמנה אביו(הרב קוק) לרב העיר והמושבות. הרב צבי יהודה למד שם תורה מפי אביו(הרב קוק) ועזר לו בעבודתו הציבורית.</a:t>
            </a:r>
            <a:br>
              <a:rPr lang="he-IL" sz="3200" dirty="0"/>
            </a:br>
            <a:endParaRPr lang="he-IL" sz="3200" b="1"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2924944"/>
            <a:ext cx="2088232"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258580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type="subTitle" idx="1"/>
          </p:nvPr>
        </p:nvSpPr>
        <p:spPr>
          <a:xfrm>
            <a:off x="6948264" y="1052736"/>
            <a:ext cx="1981200" cy="1828800"/>
          </a:xfrm>
        </p:spPr>
        <p:txBody>
          <a:bodyPr>
            <a:normAutofit/>
          </a:bodyPr>
          <a:lstStyle/>
          <a:p>
            <a:pPr algn="ctr"/>
            <a:r>
              <a:rPr lang="he-IL" sz="2400" dirty="0" smtClean="0"/>
              <a:t>ארץ ישראל השלימה במשנת הרב קוק</a:t>
            </a:r>
            <a:endParaRPr lang="he-IL" sz="2400" dirty="0"/>
          </a:p>
        </p:txBody>
      </p:sp>
      <p:sp>
        <p:nvSpPr>
          <p:cNvPr id="2" name="כותרת 1"/>
          <p:cNvSpPr>
            <a:spLocks noGrp="1"/>
          </p:cNvSpPr>
          <p:nvPr>
            <p:ph type="title"/>
          </p:nvPr>
        </p:nvSpPr>
        <p:spPr/>
        <p:txBody>
          <a:bodyPr/>
          <a:lstStyle/>
          <a:p>
            <a:r>
              <a:rPr lang="he-IL" sz="2400" u="sng" dirty="0" smtClean="0">
                <a:ln/>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he-IL" sz="2400" u="sng" dirty="0" smtClean="0">
                <a:ln/>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he-IL" sz="2400" u="sng" dirty="0" smtClean="0">
                <a:ln/>
                <a:effectLst>
                  <a:outerShdw blurRad="19685" dist="12700" dir="5400000" algn="tl" rotWithShape="0">
                    <a:schemeClr val="accent1">
                      <a:satMod val="130000"/>
                      <a:alpha val="60000"/>
                    </a:schemeClr>
                  </a:outerShdw>
                  <a:reflection blurRad="10000" stA="55000" endPos="48000" dist="500" dir="5400000" sy="-100000" algn="bl" rotWithShape="0"/>
                </a:effectLst>
              </a:rPr>
              <a:t>ה</a:t>
            </a:r>
            <a:r>
              <a:rPr lang="he-IL" sz="2400" u="sng" dirty="0">
                <a:ln/>
                <a:effectLst>
                  <a:outerShdw blurRad="19685" dist="12700" dir="5400000" algn="tl" rotWithShape="0">
                    <a:schemeClr val="accent1">
                      <a:satMod val="130000"/>
                      <a:alpha val="60000"/>
                    </a:schemeClr>
                  </a:outerShdw>
                  <a:reflection blurRad="10000" stA="55000" endPos="48000" dist="500" dir="5400000" sy="-100000" algn="bl" rotWithShape="0"/>
                </a:effectLst>
              </a:rPr>
              <a:t>' באייר תשכ"ז:</a:t>
            </a:r>
            <a:r>
              <a:rPr lang="he-IL" sz="2400" dirty="0" smtClean="0"/>
              <a:t/>
            </a:r>
            <a:br>
              <a:rPr lang="he-IL" sz="2400" dirty="0" smtClean="0"/>
            </a:br>
            <a:r>
              <a:rPr lang="he-IL" sz="2400" dirty="0" smtClean="0"/>
              <a:t/>
            </a:r>
            <a:br>
              <a:rPr lang="he-IL" sz="2400" dirty="0" smtClean="0"/>
            </a:br>
            <a:r>
              <a:rPr lang="he-IL" sz="2400" dirty="0" smtClean="0"/>
              <a:t>בשיחה </a:t>
            </a:r>
            <a:r>
              <a:rPr lang="he-IL" sz="2400" dirty="0"/>
              <a:t>שלו במסיבת ליל יום העצמאות הפתיע את שומעיו,  כאשר צעק בהתרגשות :"איפה חברון שלנו?-האם אנחנו שוכחים את זה? והיכן שכם שלנו ויריחו שלנו..."</a:t>
            </a:r>
            <a:br>
              <a:rPr lang="he-IL" sz="2400" dirty="0"/>
            </a:br>
            <a:r>
              <a:rPr lang="he-IL" sz="24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he-IL" sz="24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he-IL" sz="2400" dirty="0"/>
              <a:t>כעבור שלושה שבועות פרצה מלחמת ששת הימים, שבה הגיע צה"ל לאותם מקומות. בכ"ח באייר זכו הרב צבי יהודה, והרב דוד כהן זצ"ל, להיות האזרחים הראשונים ליד הכותל המערבי ששוחרר בידי הצנחנים באותה המלחמה. באותו היום יצא לאור ספרו הראשון לנתיבות ישראל.</a:t>
            </a:r>
            <a:br>
              <a:rPr lang="he-IL" sz="2400" dirty="0"/>
            </a:br>
            <a:endParaRPr lang="he-IL" sz="2400" dirty="0"/>
          </a:p>
        </p:txBody>
      </p:sp>
      <p:pic>
        <p:nvPicPr>
          <p:cNvPr id="2050" name="Picture 2" descr="http://t2.gstatic.com/images?q=tbn:ANd9GcTYxrDM1_DhhBe1oM1ne48YO-7YcpWORXb9GB-UdlkjNtLxNT6FSZxtmm8">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5233" y="3140968"/>
            <a:ext cx="1523231" cy="1712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17576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רשת">
  <a:themeElements>
    <a:clrScheme name="רשת">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רשת">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רשת">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TotalTime>
  <Words>215</Words>
  <Application>Microsoft Office PowerPoint</Application>
  <PresentationFormat>‫הצגה על המסך (4:3)</PresentationFormat>
  <Paragraphs>27</Paragraphs>
  <Slides>7</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7</vt:i4>
      </vt:variant>
    </vt:vector>
  </HeadingPairs>
  <TitlesOfParts>
    <vt:vector size="8" baseType="lpstr">
      <vt:lpstr>רשת</vt:lpstr>
      <vt:lpstr>מצגת של PowerPoint</vt:lpstr>
      <vt:lpstr>קורות חייו:</vt:lpstr>
      <vt:lpstr>הרב צבי יהודה ראה במדינת ישראל שלב חשוב בגאולה, והחשיב את המדינה כ"אתחלתא דגאולה". הוא ערך בישיבת 'מרכז הרב', בה עמד בראשה, עצרת מדי יום העצמאות.  הוא תקף את היהדות החרדית על כך שאינה מכירה במדינה ומודה לה' על הנסים שנעשו בהקמתה. הוא סבר שעבירה על חוקי המדינה (כאשר אינם סותרים את חוקי התורה) מהווה פגיעה בכלל של דינא דמלכותא דינא, לרבות אפילו חצית כביש ברמזור אדום. עם כל זאת, לא נמנע מלבקר אותה על הבעיות והפגמים שהיו בה.  עם זאת, הרב כאב על המצב הרוחני במדינה, ונאבק להלשיט בה צביון דתי.   </vt:lpstr>
      <vt:lpstr>   בשנת תרס"ו (1906) כשהיה בן 15 שנים בלבד, עלה הרב צבי יהודה ללמוד תורה בירושלים בישיבת "תורת חיים" שבעיר העתיקה. לאחר זמן הוא חזר ליפו והמשיך ללמוד תורה מפי אביו.   בשנת תרע"ד (1914) הגיע הרב צבי יהודה להלברשטט שבגרמניה, שם לימד צעירים תורה וגמרא. באותה תקופה נשאר אביו בשוויץ בעקבות מלחמת העולם הראשונה. הרב צבי יהודה הצטרף אליו ושם למדו יחד בשקידה עצומה. הרב צבי יהודה תיאר תקופה זאת באומרו פעמיים".: "למדנו את כל התורה".  הרב צבי יהודה ערך והוציא לאור רבים מכתביו של אביו. הספר הידוע ביותר שערך הוא "אורות". הוא הדגיש בעריכותיו את הממד הלאומי שבמשנת אביו; זאת לעומת עריכותיו של חברו הפילוסוף הרב דוד כהן ("הנזיר") אשר הדגיש בספר "אורות הקודש" את הממד האוניברסלי שבתורת הרב קוק.  </vt:lpstr>
      <vt:lpstr>  בשנת תרפ"ג 1923, הקים אביו- הראי"ה קוק את ישיבת מרכז הרב. הרב צבי יהודה מונה לשמש כ"מנהל רוחני" בישיבה, והוא העביר שיעורים בתנ"ך ואמונה. שנים רבות הקדיש לחקר, עריכה וסידור כתביו של אביו. לאחר פטירת אביו (ג' באלול ה'תרצ"ה, 1 בספטמבר 1935) התמסר לעבודה זו ביתר שאת בצד עבודתו החינוכית בישיבה. הרב צבי יהודה קיבל את ראשות הישיבה, תפקיד בו כיהן כשלושים שנה, עד לפטירתו. בהנהגתו הפכה הישיבה למרכז תוסס, שמשך אליו צעירים רבים, רובם חניכי תנועת הנוער בני עקיבא, וספסלי בית המדרש הלכו ונתרבו. מלבד תלמידיו הישירים (על ידיהם כונה "רבנו"), פקדו את ביתו ברחוב עובדיה בירושלים, אנשים רבים מהארץ ומחוץ לארץ שראו בו את רבם.</vt:lpstr>
      <vt:lpstr>כ"ח באייר תרס"ד- כאשר הרב הגיע אם משפחתו לארץ ישראל, הם עגנו ביפו. שם התמנה אביו(הרב קוק) לרב העיר והמושבות. הרב צבי יהודה למד שם תורה מפי אביו(הרב קוק) ועזר לו בעבודתו הציבורית. </vt:lpstr>
      <vt:lpstr> ה' באייר תשכ"ז:  בשיחה שלו במסיבת ליל יום העצמאות הפתיע את שומעיו,  כאשר צעק בהתרגשות :"איפה חברון שלנו?-האם אנחנו שוכחים את זה? והיכן שכם שלנו ויריחו שלנו..."  כעבור שלושה שבועות פרצה מלחמת ששת הימים, שבה הגיע צה"ל לאותם מקומות. בכ"ח באייר זכו הרב צבי יהודה, והרב דוד כהן זצ"ל, להיות האזרחים הראשונים ליד הכותל המערבי ששוחרר בידי הצנחנים באותה המלחמה. באותו היום יצא לאור ספרו הראשון לנתיבות ישראל. </vt:lpstr>
    </vt:vector>
  </TitlesOfParts>
  <Company>אורות בנות</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אורות בנות</dc:creator>
  <cp:lastModifiedBy>CUSTOMER</cp:lastModifiedBy>
  <cp:revision>11</cp:revision>
  <dcterms:created xsi:type="dcterms:W3CDTF">2012-12-28T09:17:17Z</dcterms:created>
  <dcterms:modified xsi:type="dcterms:W3CDTF">2013-01-04T05:45:41Z</dcterms:modified>
</cp:coreProperties>
</file>