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6"/>
  </p:notesMasterIdLst>
  <p:sldIdLst>
    <p:sldId id="261" r:id="rId2"/>
    <p:sldId id="275" r:id="rId3"/>
    <p:sldId id="276" r:id="rId4"/>
    <p:sldId id="278" r:id="rId5"/>
    <p:sldId id="274" r:id="rId6"/>
    <p:sldId id="270" r:id="rId7"/>
    <p:sldId id="279" r:id="rId8"/>
    <p:sldId id="280" r:id="rId9"/>
    <p:sldId id="281" r:id="rId10"/>
    <p:sldId id="289" r:id="rId11"/>
    <p:sldId id="290" r:id="rId12"/>
    <p:sldId id="277" r:id="rId13"/>
    <p:sldId id="273" r:id="rId14"/>
    <p:sldId id="260" r:id="rId15"/>
    <p:sldId id="259" r:id="rId16"/>
    <p:sldId id="257" r:id="rId17"/>
    <p:sldId id="272" r:id="rId18"/>
    <p:sldId id="271" r:id="rId19"/>
    <p:sldId id="282" r:id="rId20"/>
    <p:sldId id="262" r:id="rId21"/>
    <p:sldId id="269" r:id="rId22"/>
    <p:sldId id="283" r:id="rId23"/>
    <p:sldId id="286" r:id="rId24"/>
    <p:sldId id="287" r:id="rId25"/>
    <p:sldId id="284" r:id="rId26"/>
    <p:sldId id="291" r:id="rId27"/>
    <p:sldId id="285" r:id="rId28"/>
    <p:sldId id="258" r:id="rId29"/>
    <p:sldId id="292" r:id="rId30"/>
    <p:sldId id="295" r:id="rId31"/>
    <p:sldId id="296" r:id="rId32"/>
    <p:sldId id="297" r:id="rId33"/>
    <p:sldId id="268" r:id="rId34"/>
    <p:sldId id="293" r:id="rId35"/>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6" d="100"/>
          <a:sy n="76" d="100"/>
        </p:scale>
        <p:origin x="-1188"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86CA018-3639-484E-B1A5-34E378ABD2FB}" type="datetimeFigureOut">
              <a:rPr lang="he-IL" smtClean="0"/>
              <a:t>י"ז/חשון/תשע"ד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4A4420F-7FCA-4CDE-B8C3-FB2AE80FC141}" type="slidenum">
              <a:rPr lang="he-IL" smtClean="0"/>
              <a:t>‹#›</a:t>
            </a:fld>
            <a:endParaRPr lang="he-IL"/>
          </a:p>
        </p:txBody>
      </p:sp>
    </p:spTree>
    <p:extLst>
      <p:ext uri="{BB962C8B-B14F-4D97-AF65-F5344CB8AC3E}">
        <p14:creationId xmlns:p14="http://schemas.microsoft.com/office/powerpoint/2010/main" val="59073934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34A4420F-7FCA-4CDE-B8C3-FB2AE80FC141}" type="slidenum">
              <a:rPr lang="he-IL" smtClean="0"/>
              <a:t>14</a:t>
            </a:fld>
            <a:endParaRPr lang="he-IL"/>
          </a:p>
        </p:txBody>
      </p:sp>
    </p:spTree>
    <p:extLst>
      <p:ext uri="{BB962C8B-B14F-4D97-AF65-F5344CB8AC3E}">
        <p14:creationId xmlns:p14="http://schemas.microsoft.com/office/powerpoint/2010/main" val="2216482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DD0189CC-AE3F-4156-96AC-280A7754B48D}" type="datetimeFigureOut">
              <a:rPr lang="he-IL" smtClean="0"/>
              <a:t>י"ז/חשון/תשע"ד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9381A9E-67B8-4EDF-9046-F33CE9DA75DB}" type="slidenum">
              <a:rPr lang="he-IL" smtClean="0"/>
              <a:t>‹#›</a:t>
            </a:fld>
            <a:endParaRPr lang="he-IL"/>
          </a:p>
        </p:txBody>
      </p:sp>
    </p:spTree>
    <p:extLst>
      <p:ext uri="{BB962C8B-B14F-4D97-AF65-F5344CB8AC3E}">
        <p14:creationId xmlns:p14="http://schemas.microsoft.com/office/powerpoint/2010/main" val="3082050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D0189CC-AE3F-4156-96AC-280A7754B48D}" type="datetimeFigureOut">
              <a:rPr lang="he-IL" smtClean="0"/>
              <a:t>י"ז/חשון/תשע"ד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9381A9E-67B8-4EDF-9046-F33CE9DA75DB}" type="slidenum">
              <a:rPr lang="he-IL" smtClean="0"/>
              <a:t>‹#›</a:t>
            </a:fld>
            <a:endParaRPr lang="he-IL"/>
          </a:p>
        </p:txBody>
      </p:sp>
    </p:spTree>
    <p:extLst>
      <p:ext uri="{BB962C8B-B14F-4D97-AF65-F5344CB8AC3E}">
        <p14:creationId xmlns:p14="http://schemas.microsoft.com/office/powerpoint/2010/main" val="125102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DD0189CC-AE3F-4156-96AC-280A7754B48D}" type="datetimeFigureOut">
              <a:rPr lang="he-IL" smtClean="0"/>
              <a:t>י"ז/חשון/תשע"ד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9381A9E-67B8-4EDF-9046-F33CE9DA75DB}" type="slidenum">
              <a:rPr lang="he-IL" smtClean="0"/>
              <a:t>‹#›</a:t>
            </a:fld>
            <a:endParaRPr lang="he-IL"/>
          </a:p>
        </p:txBody>
      </p:sp>
    </p:spTree>
    <p:extLst>
      <p:ext uri="{BB962C8B-B14F-4D97-AF65-F5344CB8AC3E}">
        <p14:creationId xmlns:p14="http://schemas.microsoft.com/office/powerpoint/2010/main" val="1041247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DD0189CC-AE3F-4156-96AC-280A7754B48D}" type="datetimeFigureOut">
              <a:rPr lang="he-IL" smtClean="0"/>
              <a:t>י"ז/חשון/תשע"ד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9381A9E-67B8-4EDF-9046-F33CE9DA75DB}" type="slidenum">
              <a:rPr lang="he-IL" smtClean="0"/>
              <a:t>‹#›</a:t>
            </a:fld>
            <a:endParaRPr lang="he-IL"/>
          </a:p>
        </p:txBody>
      </p:sp>
    </p:spTree>
    <p:extLst>
      <p:ext uri="{BB962C8B-B14F-4D97-AF65-F5344CB8AC3E}">
        <p14:creationId xmlns:p14="http://schemas.microsoft.com/office/powerpoint/2010/main" val="3508551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DD0189CC-AE3F-4156-96AC-280A7754B48D}" type="datetimeFigureOut">
              <a:rPr lang="he-IL" smtClean="0"/>
              <a:t>י"ז/חשון/תשע"ד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19381A9E-67B8-4EDF-9046-F33CE9DA75DB}" type="slidenum">
              <a:rPr lang="he-IL" smtClean="0"/>
              <a:t>‹#›</a:t>
            </a:fld>
            <a:endParaRPr lang="he-IL"/>
          </a:p>
        </p:txBody>
      </p:sp>
    </p:spTree>
    <p:extLst>
      <p:ext uri="{BB962C8B-B14F-4D97-AF65-F5344CB8AC3E}">
        <p14:creationId xmlns:p14="http://schemas.microsoft.com/office/powerpoint/2010/main" val="646479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DD0189CC-AE3F-4156-96AC-280A7754B48D}" type="datetimeFigureOut">
              <a:rPr lang="he-IL" smtClean="0"/>
              <a:t>י"ז/חשון/תשע"ד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19381A9E-67B8-4EDF-9046-F33CE9DA75DB}" type="slidenum">
              <a:rPr lang="he-IL" smtClean="0"/>
              <a:t>‹#›</a:t>
            </a:fld>
            <a:endParaRPr lang="he-IL"/>
          </a:p>
        </p:txBody>
      </p:sp>
    </p:spTree>
    <p:extLst>
      <p:ext uri="{BB962C8B-B14F-4D97-AF65-F5344CB8AC3E}">
        <p14:creationId xmlns:p14="http://schemas.microsoft.com/office/powerpoint/2010/main" val="2428510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DD0189CC-AE3F-4156-96AC-280A7754B48D}" type="datetimeFigureOut">
              <a:rPr lang="he-IL" smtClean="0"/>
              <a:t>י"ז/חשון/תשע"ד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19381A9E-67B8-4EDF-9046-F33CE9DA75DB}" type="slidenum">
              <a:rPr lang="he-IL" smtClean="0"/>
              <a:t>‹#›</a:t>
            </a:fld>
            <a:endParaRPr lang="he-IL"/>
          </a:p>
        </p:txBody>
      </p:sp>
    </p:spTree>
    <p:extLst>
      <p:ext uri="{BB962C8B-B14F-4D97-AF65-F5344CB8AC3E}">
        <p14:creationId xmlns:p14="http://schemas.microsoft.com/office/powerpoint/2010/main" val="3955880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DD0189CC-AE3F-4156-96AC-280A7754B48D}" type="datetimeFigureOut">
              <a:rPr lang="he-IL" smtClean="0"/>
              <a:t>י"ז/חשון/תשע"ד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9381A9E-67B8-4EDF-9046-F33CE9DA75DB}" type="slidenum">
              <a:rPr lang="he-IL" smtClean="0"/>
              <a:t>‹#›</a:t>
            </a:fld>
            <a:endParaRPr lang="he-IL"/>
          </a:p>
        </p:txBody>
      </p:sp>
    </p:spTree>
    <p:extLst>
      <p:ext uri="{BB962C8B-B14F-4D97-AF65-F5344CB8AC3E}">
        <p14:creationId xmlns:p14="http://schemas.microsoft.com/office/powerpoint/2010/main" val="4290354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DD0189CC-AE3F-4156-96AC-280A7754B48D}" type="datetimeFigureOut">
              <a:rPr lang="he-IL" smtClean="0"/>
              <a:t>י"ז/חשון/תשע"ד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9381A9E-67B8-4EDF-9046-F33CE9DA75DB}" type="slidenum">
              <a:rPr lang="he-IL" smtClean="0"/>
              <a:t>‹#›</a:t>
            </a:fld>
            <a:endParaRPr lang="he-IL"/>
          </a:p>
        </p:txBody>
      </p:sp>
    </p:spTree>
    <p:extLst>
      <p:ext uri="{BB962C8B-B14F-4D97-AF65-F5344CB8AC3E}">
        <p14:creationId xmlns:p14="http://schemas.microsoft.com/office/powerpoint/2010/main" val="3499542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D0189CC-AE3F-4156-96AC-280A7754B48D}" type="datetimeFigureOut">
              <a:rPr lang="he-IL" smtClean="0"/>
              <a:t>י"ז/חשון/תשע"ד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9381A9E-67B8-4EDF-9046-F33CE9DA75DB}" type="slidenum">
              <a:rPr lang="he-IL" smtClean="0"/>
              <a:t>‹#›</a:t>
            </a:fld>
            <a:endParaRPr lang="he-IL"/>
          </a:p>
        </p:txBody>
      </p:sp>
    </p:spTree>
    <p:extLst>
      <p:ext uri="{BB962C8B-B14F-4D97-AF65-F5344CB8AC3E}">
        <p14:creationId xmlns:p14="http://schemas.microsoft.com/office/powerpoint/2010/main" val="3459041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D0189CC-AE3F-4156-96AC-280A7754B48D}" type="datetimeFigureOut">
              <a:rPr lang="he-IL" smtClean="0"/>
              <a:t>י"ז/חשון/תשע"ד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9381A9E-67B8-4EDF-9046-F33CE9DA75DB}" type="slidenum">
              <a:rPr lang="he-IL" smtClean="0"/>
              <a:t>‹#›</a:t>
            </a:fld>
            <a:endParaRPr lang="he-IL"/>
          </a:p>
        </p:txBody>
      </p:sp>
    </p:spTree>
    <p:extLst>
      <p:ext uri="{BB962C8B-B14F-4D97-AF65-F5344CB8AC3E}">
        <p14:creationId xmlns:p14="http://schemas.microsoft.com/office/powerpoint/2010/main" val="4124110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D0189CC-AE3F-4156-96AC-280A7754B48D}" type="datetimeFigureOut">
              <a:rPr lang="he-IL" smtClean="0"/>
              <a:t>י"ז/חשון/תשע"ד</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9381A9E-67B8-4EDF-9046-F33CE9DA75DB}" type="slidenum">
              <a:rPr lang="he-IL" smtClean="0"/>
              <a:t>‹#›</a:t>
            </a:fld>
            <a:endParaRPr lang="he-IL"/>
          </a:p>
        </p:txBody>
      </p:sp>
    </p:spTree>
    <p:extLst>
      <p:ext uri="{BB962C8B-B14F-4D97-AF65-F5344CB8AC3E}">
        <p14:creationId xmlns:p14="http://schemas.microsoft.com/office/powerpoint/2010/main" val="417479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il/url?sa=i&amp;rct=j&amp;q=&amp;esrc=s&amp;frm=1&amp;source=images&amp;cd=&amp;cad=rja&amp;docid=WKJiAv6SilFPYM&amp;tbnid=nfccrmo0aRmDdM:&amp;ved=0CAUQjRw&amp;url=http://www.chagim.org.il/ListPages.aspx?catid=736&amp;ei=2YxeUtPNNaGk0QWtn4BY&amp;bvm=bv.54176721,d.bGE&amp;psig=AFQjCNFklq564E-yp0TVlt07mRMhF1l-gg&amp;ust=1382014465208045"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il/url?sa=i&amp;rct=j&amp;q=&amp;esrc=s&amp;frm=1&amp;source=images&amp;cd=&amp;cad=rja&amp;docid=yt_lfZsAi3o-2M&amp;tbnid=XFLsQ1GcSyKrrM:&amp;ved=0CAUQjRw&amp;url=http://www.mako.co.il/spirituality-popular_culture/Article-776e6d8b54b9c11004.htm&amp;ei=i41eUsyAN6jY0QXZkoBA&amp;bvm=bv.54176721,d.bGE&amp;psig=AFQjCNH67yTYl2heJSUgcQNV-qkvpji1IA&amp;ust=1382014705355459"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il/url?sa=i&amp;rct=j&amp;q=&amp;esrc=s&amp;frm=1&amp;source=images&amp;cd=&amp;cad=rja&amp;docid=CqyGaJltB7ETGM&amp;tbnid=8OMYjHoKpR02eM:&amp;ved=0CAUQjRw&amp;url=http://www.zofim.org.il/magazin_item.asp?item_id=466438459369&amp;troop_id=67782289&amp;ei=DppeUqirKamo0wXO-IGgCg&amp;bvm=bv.54176721,d.bGE&amp;psig=AFQjCNFIFqed0k5ZFfmegeFtDzC8j4ATYQ&amp;ust=1382017860601174"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he.wikipedia.org/wiki/%D7%A7%D7%95%D7%91%D7%A5:Sigd_in_ethiopia_4.jpg"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co.il/url?sa=i&amp;rct=j&amp;q=&amp;esrc=s&amp;frm=1&amp;source=images&amp;cd=&amp;cad=rja&amp;docid=YhYvGF2NLVs82M&amp;tbnid=qeyTkpxpt9sQzM:&amp;ved=0CAUQjRw&amp;url=http://cafe.themarker.com/post/747650/&amp;ei=J5teUtPvLoiJ0AXkoIDwDQ&amp;bvm=bv.54176721,d.bGE&amp;psig=AFQjCNFIFqed0k5ZFfmegeFtDzC8j4ATYQ&amp;ust=1382017860601174"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o.il/url?sa=i&amp;rct=j&amp;q=&amp;esrc=s&amp;frm=1&amp;source=images&amp;cd=&amp;cad=rja&amp;docid=yxDkEfAry6gVgM&amp;tbnid=FbtDsXzx89HYKM:&amp;ved=0CAUQjRw&amp;url=http://pixelit.bac.org.il/ContentPage.aspx?id=217&amp;ei=y5xeUrHLLOmv0QXzl4DABw&amp;bvm=bv.54176721,d.bGE&amp;psig=AFQjCNFIFqed0k5ZFfmegeFtDzC8j4ATYQ&amp;ust=1382017860601174"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co.il/url?sa=i&amp;rct=j&amp;q=&amp;esrc=s&amp;frm=1&amp;source=images&amp;cd=&amp;cad=rja&amp;docid=v3SQz15TQyAzyM&amp;tbnid=iQ99opptfGcTpM:&amp;ved=0CAUQjRw&amp;url=http://www.gojerusalem.co.il/item_2094/&amp;ei=gdNeUsG2Huy10wXbrIHACQ&amp;bvm=bv.54176721,d.bGE&amp;psig=AFQjCNFSZospsZdAYf1eS_M1IlEzc_Bsag&amp;ust=1382032619838847"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il/url?sa=i&amp;rct=j&amp;q=&amp;esrc=s&amp;frm=1&amp;source=images&amp;cd=&amp;cad=rja&amp;docid=6sEvQLxdfTAF7M&amp;tbnid=jX5MJK_D5fSKbM:&amp;ved=0CAUQjRw&amp;url=http://www.peimot.net/article.php?id=68&amp;ei=BNReUtrSKIGo0AWs_IHQCg&amp;bvm=bv.54176721,d.bGE&amp;psig=AFQjCNE4e2tV9td1BQZy3WNIraXvutyjlA&amp;ust=1382032700684346"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il/url?sa=i&amp;rct=j&amp;q=&amp;esrc=s&amp;frm=1&amp;source=images&amp;cd=&amp;cad=rja&amp;docid=5TolVX4fOhSFZM&amp;tbnid=XDVlPoCN-gNChM:&amp;ved=0CAUQjRw&amp;url=http://he.wikipedia.org/wiki/%D7%91%D7%99%D7%AA%D7%90_%D7%99%D7%A9%D7%A8%D7%90%D7%9C&amp;ei=XtReUpbbKMK80QWbloHIAg&amp;bvm=bv.54176721,d.bGE&amp;psig=AFQjCNE8sAouIbaGkqMPHBkXXbk1Y4QVcw&amp;ust=1382032846966785"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il/url?sa=i&amp;rct=j&amp;q=&amp;esrc=s&amp;frm=1&amp;source=images&amp;cd=&amp;cad=rja&amp;docid=awNZ11eMFhRyTM&amp;tbnid=SFcJwM9_3g9R5M:&amp;ved=0CAUQjRw&amp;url=http://kulmosnet.co.il/articles/eshed/judit/judit.htm&amp;ei=yZlfUsWgJ9KO7QbX1YGQDA&amp;bvm=bv.54176721,d.ZGU&amp;psig=AFQjCNGVUIn0zNmLDQEEc5g9Ab71BBXTHA&amp;ust=1382083339559051"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oogle.co.il/url?sa=i&amp;rct=j&amp;q=&amp;esrc=s&amp;frm=1&amp;source=images&amp;cd=&amp;cad=rja&amp;docid=ar_yUFiKIEThIM&amp;tbnid=QWwfVRHdjcDDJM:&amp;ved=0CAUQjRw&amp;url=http://www.booksefer.co.il/catalog.php?id=27334&amp;ei=ItheUv7kI-m10QW0zYDACg&amp;bvm=bv.54176721,d.bGE&amp;psig=AFQjCNHwseNeNXh-UtvdQ-OAnOrFI7jR-Q&amp;ust=1382033770497727"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google.co.il/url?sa=i&amp;rct=j&amp;q=&amp;esrc=s&amp;frm=1&amp;source=images&amp;cd=&amp;cad=rja&amp;docid=SA0RR1NoHioVCM&amp;tbnid=yo3FusWCQcSKcM:&amp;ved=0CAUQjRw&amp;url=http://bestplace0nway.wordpress.com/tag/%D7%A6%D7%99%D7%95%D7%A0%D7%95%D7%AA/&amp;ei=It9eUsD9LunC0QXx9YHQCw&amp;bvm=bv.54176721,d.bGE&amp;psig=AFQjCNHwseNeNXh-UtvdQ-OAnOrFI7jR-Q&amp;ust=1382033770497727"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www.google.co.il/url?sa=i&amp;rct=j&amp;q=&amp;esrc=s&amp;frm=1&amp;source=images&amp;cd=&amp;cad=rja&amp;docid=L5X9JJ16GzdV_M&amp;tbnid=Tiv__LfFUH1XbM:&amp;ved=0CAUQjRw&amp;url=http://www.nostal.co.il/Site.asp?table=Terms&amp;option=single&amp;serial=7816&amp;subject=%E2%EC%E5%E9%E5%FA%20%EE%F1%F4%F8%E5%FA&amp;portal=%E2%EC%E5%E9%E5%FA%20%E1%E5%EC%E9%ED%20%E5%F1%EE%EC%E9%ED&amp;ei=PeBeUuSbF8Ke0QXQ24D4Cw&amp;bvm=bv.54176721,d.bGE&amp;psig=AFQjCNG4E_jeGevMryOtLN3xmoL4D66syw&amp;ust=1382035882015443"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habbatmakor.files.wordpress.com/2013/10/1.jpg"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www.google.co.il/url?sa=i&amp;rct=j&amp;q=&amp;esrc=s&amp;frm=1&amp;source=images&amp;cd=&amp;cad=rja&amp;docid=Uo4is3TOs5G2YM&amp;tbnid=iDvBDEVc-6v2wM:&amp;ved=0CAUQjRw&amp;url=http://mekusharim.walla.co.il/Forums/TopicView.aspx?ForumID=2552&amp;TopicID=403424&amp;ei=HuJeUvDuAfDv0gX0wYHQDQ&amp;bvm=bv.54176721,d.bGE&amp;psig=AFQjCNGutWFmUx1Oht9AJ2d_4HPDSyFicw&amp;ust=1382036041218735"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google.co.il/url?sa=i&amp;rct=j&amp;q=&amp;esrc=s&amp;frm=1&amp;source=images&amp;cd=&amp;cad=rja&amp;docid=9fcbp5UbWiMgaM&amp;tbnid=URgd-z4tLx9c0M:&amp;ved=0CAUQjRw&amp;url=http://www.kikarhashabat.co.il/%D7%9E%D7%A8%D7%9F-%D7%94%D7%92%D7%A8%D7%A2-%D7%99%D7%95%D7%A1%D7%A3-%D7%A0%D7%9B%D7%A0%D7%A1-%D7%9B%D7%A2%D7%AA-%D7%9C%D7%98%D7%99%D7%A4%D7%95%D7%9C.html&amp;ei=R-NeUuL8HoGp0QXU7IDICg&amp;bvm=bv.54176721,d.bGE&amp;psig=AFQjCNGmRsE3U-MeYjBwIJQdwaeWUFjYAA&amp;ust=1382036625230378"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google.co.il/url?sa=i&amp;rct=j&amp;q=&amp;esrc=s&amp;frm=1&amp;source=images&amp;cd=&amp;cad=rja&amp;docid=YLp8UP7YKCLLEM&amp;tbnid=FUOW0_D-NpxE8M:&amp;ved=0CAUQjRw&amp;url=http://www.ynet.co.il/yaan/0,7340,L-251320,00.html&amp;ei=1-leUsLmE8qb0AXu4YCYAg&amp;bvm=bv.54176721,d.bGE&amp;psig=AFQjCNH0vnO9aKDAj-ErPPqT7ueMXQVYSA&amp;ust=1382038275588631"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google.co.il/url?sa=i&amp;rct=j&amp;q=&amp;esrc=s&amp;frm=1&amp;source=images&amp;cd=&amp;cad=rja&amp;docid=YhYvGF2NLVs82M&amp;tbnid=EFSdlTE2DK6xWM:&amp;ved=0CAUQjRw&amp;url=http://cafe.themarker.com/post/747650/&amp;ei=EupeUurNBuKn0QX564GQDA&amp;bvm=bv.54176721,d.bGE&amp;psig=AFQjCNHl-GtK4_1tfrx_NWM26vpT35qXng&amp;ust=1382038388419719"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google.co.il/url?sa=i&amp;rct=j&amp;q=&amp;esrc=s&amp;frm=1&amp;source=images&amp;cd=&amp;cad=rja&amp;docid=ki4nWLwxXjZWcM&amp;tbnid=p9u5xFQDq47gkM:&amp;ved=0CAUQjRw&amp;url=http://www.facebook.com/pages/Law-of-Return/103140819740189&amp;ei=MeVeUqC7EtHI0AWNp4CQBg&amp;bvm=bv.54176721,d.bGE&amp;psig=AFQjCNG2Hd_eosDaeKoWJN7tDPAHn2sF1w&amp;ust=1382037089263700"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google.co.il/url?sa=i&amp;rct=j&amp;q=&amp;esrc=s&amp;frm=1&amp;source=images&amp;cd=&amp;cad=rja&amp;docid=CMbamVMFp-EnuM&amp;tbnid=-TjwRx1p86TmsM:&amp;ved=0CAUQjRw&amp;url=http://elyon1.court.gov.il/heb/cv/fe_html_out/judges/k_hayim/1593299.htm&amp;ei=17ZiUr32M6mw0AXJ7oCQAg&amp;bvm=bv.54934254,d.bGE&amp;psig=AFQjCNGUsJN8vXN3Zuie1XgoIh7MoWOr8w&amp;ust=1382287425865518"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www.google.co.il/url?sa=i&amp;rct=j&amp;q=&amp;esrc=s&amp;frm=1&amp;source=images&amp;cd=&amp;cad=rja&amp;docid=tO95bM_K8BLzWM&amp;tbnid=SyBZ69CfonhhLM:&amp;ved=0CAUQjRw&amp;url=http://www.iaf.org.il/4381-38772-he/IAF.aspx&amp;ei=ceReUtfKHYGm0QXBm4GoDg&amp;bvm=bv.54176721,d.bGE&amp;psig=AFQjCNG3b8x4vO0G_E8VQuItHTQt4j3Oxw&amp;ust=1382036957573074"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shabbatmakor.files.wordpress.com/2013/10/dsc03250.jpg"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www.google.co.il/url?sa=i&amp;rct=j&amp;q=&amp;esrc=s&amp;frm=1&amp;source=images&amp;cd=&amp;cad=rja&amp;docid=_55R5sRmOr5RoM&amp;tbnid=hjOsu0-jxaChiM:&amp;ved=0CAUQjRw&amp;url=http://www.sefer.org.il/Product/18406/%D7%A9%D7%95%D7%AA-%D7%99%D7%91%D7%99%D7%A2-%D7%90%D7%95%D7%9E%D7%A8-%D7%A7%D7%98%D7%9F-%D7%99-%D7%9B%D7%A8%D7%9B%D7%99%D7%9D-&amp;ei=FrhiUp--ILSb0AXDjYDoDg&amp;bvm=bv.54934254,d.bGE&amp;psig=AFQjCNHCEPMnJBn9L5ZTwlMPx9XZ9wSXIQ&amp;ust=1382287747965338"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www.google.co.il/url?sa=i&amp;rct=j&amp;q=&amp;esrc=s&amp;frm=1&amp;source=images&amp;cd=&amp;cad=rja&amp;docid=FQoXcTFhvLmOoM&amp;tbnid=J3uWspoe96DddM:&amp;ved=0CAUQjRw&amp;url=http://bbvostok.com/%D7%9E%D7%A0%D7%94%D7%99%D7%92%D7%94-%D7%94%D7%A8%D7%95%D7%97%D7%A0%D7%99-%D7%A9%D7%9C-%D7%A9%D7%A1-%D7%94%D7%A8%D7%91-%D7%A2%D7%95%D7%91%D7%93%D7%99%D7%94-%D7%99%D7%95%D7%A1%D7%A3-%D7%94%D7%9C/&amp;ei=Pr9iUqaTCbCy0AWlqIDYBQ&amp;bvm=bv.54934254,d.bGE&amp;psig=AFQjCNF8DD5Ri9aH2kmbwXxC55W4KHSVqw&amp;ust=1382289521589478"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www.google.co.il/url?sa=i&amp;rct=j&amp;q=&amp;esrc=s&amp;frm=1&amp;source=images&amp;cd=&amp;cad=rja&amp;docid=N_kygHfLDDR_hM&amp;tbnid=Ua6EA7AXA8JneM:&amp;ved=0CAUQjRw&amp;url=http://www.103.fm/programs/Media.aspx?ZrqvnVq%3DFLDDMM%26c41t4nzVQ%3DEM&amp;ei=AsBiUt6xCOTD0QXa-oCQBw&amp;bvm=bv.54934254,d.bGE&amp;psig=AFQjCNF8DD5Ri9aH2kmbwXxC55W4KHSVqw&amp;ust=1382289521589478"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www.google.co.il/url?sa=i&amp;rct=j&amp;q=&amp;esrc=s&amp;frm=1&amp;source=images&amp;cd=&amp;cad=rja&amp;docid=i9UT0mtGt9dFlM&amp;tbnid=jWAGovFc7qeVOM:&amp;ved=0CAUQjRw&amp;url=http://www.inn.co.il/News/News.aspx/263806&amp;ei=Q8JiUqOvDum70QWnhoHQAQ&amp;bvm=bv.54934254,d.bGE&amp;psig=AFQjCNF8DD5Ri9aH2kmbwXxC55W4KHSVqw&amp;ust=1382289521589478"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www.google.co.il/url?sa=i&amp;rct=j&amp;q=&amp;esrc=s&amp;frm=1&amp;source=images&amp;cd=&amp;cad=rja&amp;docid=8j_nHIIfmIQOuM&amp;tbnid=6djYbIG-vEUNTM:&amp;ved=0CAUQjRw&amp;url=http://www.jafi.org/JewishAgency/Hebrew/Israel/NextGeneration/YouthAliyah/Neurim/News/2006/news-0608-meeting_the_parents.htm&amp;ei=gr5iUrTiArSb0wWj5ID4Bg&amp;bvm=bv.54934254,d.bGE&amp;psig=AFQjCNHbnRv0yKz78_7RAiLsG6SRYtO1Sg&amp;ust=138228934868764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chagim.org.il/UserFiles/Image/Sigd.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88640"/>
            <a:ext cx="4518140" cy="30146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img.mako.co.il/2008/09/21/ovadia_pic_archive_c.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040" y="3591018"/>
            <a:ext cx="4019533" cy="3014651"/>
          </a:xfrm>
          <a:prstGeom prst="rect">
            <a:avLst/>
          </a:prstGeom>
          <a:noFill/>
          <a:extLst>
            <a:ext uri="{909E8E84-426E-40DD-AFC4-6F175D3DCCD1}">
              <a14:hiddenFill xmlns:a14="http://schemas.microsoft.com/office/drawing/2010/main">
                <a:solidFill>
                  <a:srgbClr val="FFFFFF"/>
                </a:solidFill>
              </a14:hiddenFill>
            </a:ext>
          </a:extLst>
        </p:spPr>
      </p:pic>
      <p:sp>
        <p:nvSpPr>
          <p:cNvPr id="2" name="מלבן 1"/>
          <p:cNvSpPr/>
          <p:nvPr/>
        </p:nvSpPr>
        <p:spPr>
          <a:xfrm>
            <a:off x="5004047" y="548680"/>
            <a:ext cx="3875517" cy="2308324"/>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he-IL" sz="7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ביתא ישראל</a:t>
            </a:r>
            <a:endParaRPr lang="he-IL" sz="7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מלבן 6"/>
          <p:cNvSpPr/>
          <p:nvPr/>
        </p:nvSpPr>
        <p:spPr>
          <a:xfrm>
            <a:off x="64524" y="3292169"/>
            <a:ext cx="4824536" cy="34163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he-IL" sz="7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והרב</a:t>
            </a:r>
          </a:p>
          <a:p>
            <a:pPr algn="ctr"/>
            <a:r>
              <a:rPr lang="he-IL" sz="7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עובדיה יוסף זצ"ל</a:t>
            </a:r>
            <a:endParaRPr lang="he-IL" sz="7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5781447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7544" y="188640"/>
            <a:ext cx="8208912" cy="2062103"/>
          </a:xfrm>
          <a:prstGeom prst="rect">
            <a:avLst/>
          </a:prstGeom>
          <a:noFill/>
        </p:spPr>
        <p:txBody>
          <a:bodyPr wrap="square" rtlCol="1">
            <a:spAutoFit/>
          </a:bodyPr>
          <a:lstStyle/>
          <a:p>
            <a:pPr algn="just"/>
            <a:r>
              <a:rPr lang="he-IL" sz="3200" dirty="0" smtClean="0"/>
              <a:t>בכ"ט </a:t>
            </a:r>
            <a:r>
              <a:rPr lang="he-IL" sz="3200" dirty="0" err="1" smtClean="0"/>
              <a:t>מרחשון</a:t>
            </a:r>
            <a:r>
              <a:rPr lang="he-IL" sz="3200" dirty="0" smtClean="0"/>
              <a:t>, בני העדה </a:t>
            </a:r>
            <a:r>
              <a:rPr lang="he-IL" sz="3200" dirty="0" err="1" smtClean="0"/>
              <a:t>האיתיופית</a:t>
            </a:r>
            <a:r>
              <a:rPr lang="he-IL" sz="3200" dirty="0" smtClean="0"/>
              <a:t> מציינים את "חג </a:t>
            </a:r>
            <a:r>
              <a:rPr lang="he-IL" sz="3200" dirty="0" err="1" smtClean="0"/>
              <a:t>הסיגד</a:t>
            </a:r>
            <a:r>
              <a:rPr lang="he-IL" sz="3200" dirty="0" smtClean="0"/>
              <a:t>".  בחג זה, קהילת "ביתא ישראל" היו עולים על הר גבוה באתיופיה, ומקיימים טכס של חידוש הברית עם הקב"ה.</a:t>
            </a:r>
            <a:endParaRPr lang="he-IL" sz="3200" dirty="0"/>
          </a:p>
        </p:txBody>
      </p:sp>
      <p:pic>
        <p:nvPicPr>
          <p:cNvPr id="6146" name="Picture 2" descr="http://www.zofim.org.il/pics/magazin/1(87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414" y="2492896"/>
            <a:ext cx="5592801" cy="4202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6279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upload.wikimedia.org/wikipedia/he/thumb/d/de/Sigd_in_ethiopia_4.jpg/300px-Sigd_in_ethiopia_4.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556791"/>
            <a:ext cx="7560842" cy="50405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7544" y="260648"/>
            <a:ext cx="8280920" cy="1077218"/>
          </a:xfrm>
          <a:prstGeom prst="rect">
            <a:avLst/>
          </a:prstGeom>
          <a:noFill/>
        </p:spPr>
        <p:txBody>
          <a:bodyPr wrap="square" rtlCol="1">
            <a:spAutoFit/>
          </a:bodyPr>
          <a:lstStyle/>
          <a:p>
            <a:pPr algn="ctr"/>
            <a:r>
              <a:rPr lang="he-IL" sz="3200" dirty="0" smtClean="0"/>
              <a:t>בחג זה, הרבו בתפילות לסיום הגלות </a:t>
            </a:r>
          </a:p>
          <a:p>
            <a:pPr algn="ctr"/>
            <a:r>
              <a:rPr lang="he-IL" sz="3200" dirty="0" smtClean="0"/>
              <a:t>ולשיבה לירושלים.</a:t>
            </a:r>
            <a:endParaRPr lang="he-IL" sz="3200" dirty="0"/>
          </a:p>
        </p:txBody>
      </p:sp>
    </p:spTree>
    <p:extLst>
      <p:ext uri="{BB962C8B-B14F-4D97-AF65-F5344CB8AC3E}">
        <p14:creationId xmlns:p14="http://schemas.microsoft.com/office/powerpoint/2010/main" val="38456279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cache.daylife.com/imageserve/00tJ2sqbbc5rl/610x.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8145" y="2394760"/>
            <a:ext cx="6415702" cy="427351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23528" y="188640"/>
            <a:ext cx="8424936" cy="2062103"/>
          </a:xfrm>
          <a:prstGeom prst="rect">
            <a:avLst/>
          </a:prstGeom>
          <a:noFill/>
        </p:spPr>
        <p:txBody>
          <a:bodyPr wrap="square" rtlCol="1">
            <a:spAutoFit/>
          </a:bodyPr>
          <a:lstStyle/>
          <a:p>
            <a:pPr algn="just"/>
            <a:r>
              <a:rPr lang="he-IL" sz="3200" dirty="0" smtClean="0"/>
              <a:t>בשנים האחרונות, זכו כל קהילת "ביתא ישראל" לעלות לארץ ישראל.  כאן הם חוגגים את חג </a:t>
            </a:r>
            <a:r>
              <a:rPr lang="he-IL" sz="3200" dirty="0" err="1" smtClean="0"/>
              <a:t>הסיגד</a:t>
            </a:r>
            <a:r>
              <a:rPr lang="he-IL" sz="3200" dirty="0" smtClean="0"/>
              <a:t> מול מקום המקדש, תוך מתן </a:t>
            </a:r>
            <a:r>
              <a:rPr lang="he-IL" sz="3200" dirty="0" err="1" smtClean="0"/>
              <a:t>הודייה</a:t>
            </a:r>
            <a:r>
              <a:rPr lang="he-IL" sz="3200" dirty="0" smtClean="0"/>
              <a:t> לה' על שזיכה אותם לממש את החלום לעלות לארץ ישראל.</a:t>
            </a:r>
            <a:endParaRPr lang="he-IL" sz="3200" dirty="0"/>
          </a:p>
        </p:txBody>
      </p:sp>
    </p:spTree>
    <p:extLst>
      <p:ext uri="{BB962C8B-B14F-4D97-AF65-F5344CB8AC3E}">
        <p14:creationId xmlns:p14="http://schemas.microsoft.com/office/powerpoint/2010/main" val="12794015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pixelit.bac.org.il/art_images/images/articles/%D7%9E%D7%AA%D7%A4%D7%9C%D7%9C%20%D7%91%D7%A1%D7%99%D7%92%D7%93.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3645024"/>
            <a:ext cx="4608512" cy="308017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9552" y="188640"/>
            <a:ext cx="8136904" cy="3046988"/>
          </a:xfrm>
          <a:prstGeom prst="rect">
            <a:avLst/>
          </a:prstGeom>
          <a:noFill/>
        </p:spPr>
        <p:txBody>
          <a:bodyPr wrap="square" rtlCol="1">
            <a:spAutoFit/>
          </a:bodyPr>
          <a:lstStyle/>
          <a:p>
            <a:pPr algn="just"/>
            <a:r>
              <a:rPr lang="he-IL" sz="3200" dirty="0" smtClean="0"/>
              <a:t>במדינת ישראל, חג </a:t>
            </a:r>
            <a:r>
              <a:rPr lang="he-IL" sz="3200" dirty="0" err="1" smtClean="0"/>
              <a:t>הסיגד</a:t>
            </a:r>
            <a:r>
              <a:rPr lang="he-IL" sz="3200" dirty="0" smtClean="0"/>
              <a:t> נקבע בחוק כיום בו לומדים על מורשת העדה האתיופית.  </a:t>
            </a:r>
            <a:r>
              <a:rPr lang="he-IL" sz="3200" dirty="0"/>
              <a:t>החוק קובע </a:t>
            </a:r>
            <a:r>
              <a:rPr lang="he-IL" sz="3200" dirty="0" smtClean="0"/>
              <a:t>ש"אימוץ </a:t>
            </a:r>
            <a:r>
              <a:rPr lang="he-IL" sz="3200" dirty="0"/>
              <a:t>החג על ידי הכנסת ועל ידי מדינת ישראל יאפשר את שימורה של מסורת עתיקת יומין ויתרום לתחושת ההזדהות והמעורבות של בני הקהילה האתיופית בחברה </a:t>
            </a:r>
            <a:r>
              <a:rPr lang="he-IL" sz="3200" dirty="0" smtClean="0"/>
              <a:t>הישראלית".</a:t>
            </a:r>
            <a:endParaRPr lang="he-IL" sz="3200" dirty="0"/>
          </a:p>
        </p:txBody>
      </p:sp>
    </p:spTree>
    <p:extLst>
      <p:ext uri="{BB962C8B-B14F-4D97-AF65-F5344CB8AC3E}">
        <p14:creationId xmlns:p14="http://schemas.microsoft.com/office/powerpoint/2010/main" val="38456279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260648"/>
            <a:ext cx="8496944" cy="1569660"/>
          </a:xfrm>
          <a:prstGeom prst="rect">
            <a:avLst/>
          </a:prstGeom>
          <a:noFill/>
        </p:spPr>
        <p:txBody>
          <a:bodyPr wrap="square" rtlCol="1">
            <a:spAutoFit/>
          </a:bodyPr>
          <a:lstStyle/>
          <a:p>
            <a:pPr algn="just"/>
            <a:r>
              <a:rPr lang="he-IL" sz="3200" dirty="0" smtClean="0"/>
              <a:t>הרב </a:t>
            </a:r>
            <a:r>
              <a:rPr lang="he-IL" sz="3200" dirty="0" smtClean="0"/>
              <a:t>שרון שלום, </a:t>
            </a:r>
            <a:r>
              <a:rPr lang="he-IL" sz="3200" dirty="0" smtClean="0"/>
              <a:t>רב קהילה בקרית גת, מספר שלפני כמה שנים, פנה אליו נער ממוצא אתיופי בדאגה ושאל, "מי יגן עלינו אם יקרה לו משהו לרב עובדיה?"</a:t>
            </a:r>
            <a:endParaRPr lang="he-IL" sz="3200" dirty="0"/>
          </a:p>
        </p:txBody>
      </p:sp>
      <p:grpSp>
        <p:nvGrpSpPr>
          <p:cNvPr id="4" name="קבוצה 3"/>
          <p:cNvGrpSpPr/>
          <p:nvPr/>
        </p:nvGrpSpPr>
        <p:grpSpPr>
          <a:xfrm>
            <a:off x="323528" y="4354429"/>
            <a:ext cx="3096343" cy="2324223"/>
            <a:chOff x="323528" y="4354429"/>
            <a:chExt cx="3096343" cy="2324223"/>
          </a:xfrm>
        </p:grpSpPr>
        <p:pic>
          <p:nvPicPr>
            <p:cNvPr id="2050" name="Picture 2" descr="צילום: ראובן קסטרו"/>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354429"/>
              <a:ext cx="3096343" cy="23172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115616" y="6309320"/>
              <a:ext cx="1440160" cy="369332"/>
            </a:xfrm>
            <a:prstGeom prst="rect">
              <a:avLst/>
            </a:prstGeom>
            <a:noFill/>
          </p:spPr>
          <p:txBody>
            <a:bodyPr wrap="square" rtlCol="1">
              <a:spAutoFit/>
            </a:bodyPr>
            <a:lstStyle/>
            <a:p>
              <a:pPr algn="ctr"/>
              <a:r>
                <a:rPr lang="he-IL" dirty="0" smtClean="0">
                  <a:solidFill>
                    <a:schemeClr val="bg1"/>
                  </a:solidFill>
                  <a:latin typeface="Aharoni" pitchFamily="2" charset="-79"/>
                  <a:cs typeface="Aharoni" pitchFamily="2" charset="-79"/>
                </a:rPr>
                <a:t>הרב שלום כהן</a:t>
              </a:r>
              <a:endParaRPr lang="he-IL" dirty="0">
                <a:solidFill>
                  <a:schemeClr val="bg1"/>
                </a:solidFill>
                <a:latin typeface="Aharoni" pitchFamily="2" charset="-79"/>
                <a:cs typeface="Aharoni" pitchFamily="2" charset="-79"/>
              </a:endParaRPr>
            </a:p>
          </p:txBody>
        </p:sp>
      </p:grpSp>
      <p:sp>
        <p:nvSpPr>
          <p:cNvPr id="5" name="מלבן 4"/>
          <p:cNvSpPr/>
          <p:nvPr/>
        </p:nvSpPr>
        <p:spPr>
          <a:xfrm rot="1784118">
            <a:off x="2050548" y="2981885"/>
            <a:ext cx="6607898" cy="212365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מה לרב עובדיה</a:t>
            </a:r>
          </a:p>
          <a:p>
            <a:pPr algn="ctr"/>
            <a:r>
              <a:rPr lang="he-IL"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ולעדה האתיופית?</a:t>
            </a:r>
            <a:endParaRPr lang="he-IL" sz="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84562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3568" y="188640"/>
            <a:ext cx="7892256" cy="3046988"/>
          </a:xfrm>
          <a:prstGeom prst="rect">
            <a:avLst/>
          </a:prstGeom>
          <a:noFill/>
        </p:spPr>
        <p:txBody>
          <a:bodyPr wrap="square" rtlCol="1">
            <a:spAutoFit/>
          </a:bodyPr>
          <a:lstStyle/>
          <a:p>
            <a:pPr algn="just"/>
            <a:r>
              <a:rPr lang="he-IL" sz="3200" dirty="0" smtClean="0"/>
              <a:t>כדי להבין את הקשר בין הרב עובדיה זצ"ל והעדה האתיופית, </a:t>
            </a:r>
            <a:r>
              <a:rPr lang="he-IL" sz="3200" dirty="0" smtClean="0"/>
              <a:t>עלינו </a:t>
            </a:r>
            <a:r>
              <a:rPr lang="he-IL" sz="3200" dirty="0" smtClean="0"/>
              <a:t>לחזור בזמן למעלה מ-1,200 שנה.  בימים ההם, נוסע יהודי בשם אלדד הדני הגיע למזרח התיכון </a:t>
            </a:r>
            <a:r>
              <a:rPr lang="he-IL" sz="2000" dirty="0" smtClean="0"/>
              <a:t>(יש אומרים שהוא עצמו היה גר באתיופיה)</a:t>
            </a:r>
            <a:r>
              <a:rPr lang="he-IL" sz="3200" dirty="0" smtClean="0"/>
              <a:t>, ובחזרתו סיפר על יהודים שגרים "מעבר לנהרי כוש" . . .</a:t>
            </a:r>
            <a:endParaRPr lang="he-IL" sz="3200" dirty="0"/>
          </a:p>
        </p:txBody>
      </p:sp>
      <p:pic>
        <p:nvPicPr>
          <p:cNvPr id="1026" name="Picture 2" descr="http://www.gojerusalem.co.il/_media/userfiles/8/2094/328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757030"/>
            <a:ext cx="5904656" cy="3941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0754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txBox="1">
            <a:spLocks/>
          </p:cNvSpPr>
          <p:nvPr/>
        </p:nvSpPr>
        <p:spPr>
          <a:xfrm>
            <a:off x="179512" y="260648"/>
            <a:ext cx="8784976" cy="2558155"/>
          </a:xfrm>
          <a:prstGeom prst="rect">
            <a:avLst/>
          </a:prstGeom>
        </p:spPr>
        <p:txBody>
          <a:bodyP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just"/>
            <a:r>
              <a:rPr lang="he-IL" sz="3200" dirty="0" smtClean="0">
                <a:cs typeface="+mn-cs"/>
              </a:rPr>
              <a:t>"ויש לנו קבלה איש מפי איש שאנחנו בני דן.  היינו בתחילה בארץ ישראל... וכשעמד עליהם ירבעם בן נבט שהחטיא את ישראל ועשה שני עגלי זהב ונקבצו השבטים </a:t>
            </a:r>
            <a:r>
              <a:rPr lang="he-IL" sz="3200" smtClean="0">
                <a:cs typeface="+mn-cs"/>
              </a:rPr>
              <a:t>ואמרו 'קומו </a:t>
            </a:r>
            <a:r>
              <a:rPr lang="he-IL" sz="3200" dirty="0" smtClean="0">
                <a:cs typeface="+mn-cs"/>
              </a:rPr>
              <a:t>והילחמו עם רחבעם </a:t>
            </a:r>
            <a:r>
              <a:rPr lang="he-IL" sz="3200" smtClean="0">
                <a:cs typeface="+mn-cs"/>
              </a:rPr>
              <a:t>ועם ירושלים'..."  </a:t>
            </a:r>
            <a:r>
              <a:rPr lang="he-IL" sz="3200" dirty="0" smtClean="0">
                <a:cs typeface="+mn-cs"/>
              </a:rPr>
              <a:t>בני דן סירבו לשתף פעולה עם ירבעם ו . . .</a:t>
            </a:r>
          </a:p>
          <a:p>
            <a:pPr algn="just"/>
            <a:endParaRPr lang="he-IL" sz="3200" dirty="0">
              <a:cs typeface="+mn-cs"/>
            </a:endParaRPr>
          </a:p>
        </p:txBody>
      </p:sp>
      <p:pic>
        <p:nvPicPr>
          <p:cNvPr id="2050" name="Picture 2" descr="http://www.peimot.net/userfiles/image/shutterstock59320516%20golden%20calf.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2996952"/>
            <a:ext cx="2990850"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7586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489811" y="260648"/>
            <a:ext cx="8064896" cy="2062103"/>
          </a:xfrm>
          <a:prstGeom prst="rect">
            <a:avLst/>
          </a:prstGeom>
        </p:spPr>
        <p:txBody>
          <a:bodyPr wrap="square">
            <a:spAutoFit/>
          </a:bodyPr>
          <a:lstStyle/>
          <a:p>
            <a:pPr algn="just"/>
            <a:r>
              <a:rPr lang="he-IL" sz="3200" dirty="0" smtClean="0"/>
              <a:t>"לבסוף </a:t>
            </a:r>
            <a:r>
              <a:rPr lang="he-IL" sz="3200" dirty="0"/>
              <a:t>ניתנו עצה לילך למצרים... והגענו לארץ כוש ומצאנו אותה ארץ טובה ושמנה ובה שדות וכרמים גנות </a:t>
            </a:r>
            <a:r>
              <a:rPr lang="he-IL" sz="3200" dirty="0" smtClean="0"/>
              <a:t>ופרדסים, </a:t>
            </a:r>
            <a:r>
              <a:rPr lang="he-IL" sz="3200" dirty="0"/>
              <a:t>ולא מנעו לבני דן לשבת עמהם כי בחזקה לקחו את הארץ..." </a:t>
            </a:r>
          </a:p>
        </p:txBody>
      </p:sp>
      <p:pic>
        <p:nvPicPr>
          <p:cNvPr id="3074" name="Picture 2" descr="http://upload.wikimedia.org/wikipedia/he/8/85/%D7%A6%D7%99%D7%95%D7%A8_%D7%A9%D7%9C_%D7%9B%D7%A4%D7%A8_%D7%99%D7%94%D7%95%D7%93%D7%99-%D7%90%D7%AA%D7%99%D7%95%D7%A4%D7%9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322752"/>
            <a:ext cx="6568035" cy="4345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4399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834" y="93980"/>
            <a:ext cx="8712968" cy="3046988"/>
          </a:xfrm>
          <a:prstGeom prst="rect">
            <a:avLst/>
          </a:prstGeom>
          <a:noFill/>
        </p:spPr>
        <p:txBody>
          <a:bodyPr wrap="square" rtlCol="1">
            <a:spAutoFit/>
          </a:bodyPr>
          <a:lstStyle/>
          <a:p>
            <a:pPr algn="just"/>
            <a:r>
              <a:rPr lang="he-IL" sz="3200" dirty="0" smtClean="0"/>
              <a:t>בני </a:t>
            </a:r>
            <a:r>
              <a:rPr lang="he-IL" sz="3200" dirty="0"/>
              <a:t>בֶּיתָּא יִשְרָאֶל התנתקו משאר חלקי עם ישראל, אך הם שמרו בקפדנות על האמונה בה' ועל המצוות כפי שהם הכירו אותן.  במשך הדורות, הגעגועים לארץ ישראל בכלל ולירושלים בפרט רק גברו, ובני השבט ציינו פעם בשנה חג מיוחד שסימל את הנאמנות לתורה ולירושלים.  </a:t>
            </a:r>
          </a:p>
        </p:txBody>
      </p:sp>
      <p:pic>
        <p:nvPicPr>
          <p:cNvPr id="1026" name="Picture 2" descr="http://kulmosnet.co.il/articles/eshed/judit/sinagog.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2885014"/>
            <a:ext cx="5904656" cy="3812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0099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207842" y="188640"/>
            <a:ext cx="8712968" cy="2062103"/>
          </a:xfrm>
          <a:prstGeom prst="rect">
            <a:avLst/>
          </a:prstGeom>
        </p:spPr>
        <p:txBody>
          <a:bodyPr wrap="square">
            <a:spAutoFit/>
          </a:bodyPr>
          <a:lstStyle/>
          <a:p>
            <a:pPr algn="just"/>
            <a:r>
              <a:rPr lang="he-IL" sz="3200" dirty="0"/>
              <a:t>חג זה, </a:t>
            </a:r>
            <a:r>
              <a:rPr lang="he-IL" sz="3200" dirty="0" smtClean="0"/>
              <a:t>מקורו בספר נחמיה בתנ"ך, אך הוא </a:t>
            </a:r>
            <a:r>
              <a:rPr lang="he-IL" sz="3200" dirty="0"/>
              <a:t>"נשכח" משאר הקהילות בעם </a:t>
            </a:r>
            <a:r>
              <a:rPr lang="he-IL" sz="3200" dirty="0" smtClean="0"/>
              <a:t>ישראל.  בשל </a:t>
            </a:r>
            <a:r>
              <a:rPr lang="he-IL" sz="3200" dirty="0"/>
              <a:t>המשמעות המיוחדת שראו בה בני בֶּיתָּא יִשְרָאֶל, הוא נשמר בתוך העדה הזאת בקפדנות לאורך כל </a:t>
            </a:r>
            <a:r>
              <a:rPr lang="he-IL" sz="3200" dirty="0" smtClean="0"/>
              <a:t>הדורות:  חג </a:t>
            </a:r>
            <a:r>
              <a:rPr lang="he-IL" sz="3200" dirty="0" err="1" smtClean="0"/>
              <a:t>הסיגד</a:t>
            </a:r>
            <a:r>
              <a:rPr lang="he-IL" sz="3200" dirty="0" smtClean="0"/>
              <a:t>.  </a:t>
            </a:r>
            <a:endParaRPr lang="he-IL" sz="3200" dirty="0"/>
          </a:p>
        </p:txBody>
      </p:sp>
      <p:pic>
        <p:nvPicPr>
          <p:cNvPr id="2052" name="Picture 4" descr="https://encrypted-tbn3.gstatic.com/images?q=tbn:ANd9GcT0A595fn758sM2wkKcSBJsSG6RJ2bZaj1YtPYrJeUKZhu7SH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277150"/>
            <a:ext cx="5904656" cy="4422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95213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960" t="42457" r="51487" b="39112"/>
          <a:stretch/>
        </p:blipFill>
        <p:spPr bwMode="auto">
          <a:xfrm>
            <a:off x="2500846" y="3885680"/>
            <a:ext cx="6439002" cy="1531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תמונה 1"/>
          <p:cNvPicPr>
            <a:picLocks noChangeAspect="1" noChangeArrowheads="1"/>
          </p:cNvPicPr>
          <p:nvPr/>
        </p:nvPicPr>
        <p:blipFill rotWithShape="1">
          <a:blip r:embed="rId3">
            <a:extLst>
              <a:ext uri="{28A0092B-C50C-407E-A947-70E740481C1C}">
                <a14:useLocalDpi xmlns:a14="http://schemas.microsoft.com/office/drawing/2010/main" val="0"/>
              </a:ext>
            </a:extLst>
          </a:blip>
          <a:srcRect l="40367" t="33111" r="40872" b="9548"/>
          <a:stretch/>
        </p:blipFill>
        <p:spPr bwMode="auto">
          <a:xfrm>
            <a:off x="179512" y="2708920"/>
            <a:ext cx="2321334" cy="3992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83568" y="116632"/>
            <a:ext cx="7848872" cy="3046988"/>
          </a:xfrm>
          <a:prstGeom prst="rect">
            <a:avLst/>
          </a:prstGeom>
          <a:noFill/>
        </p:spPr>
        <p:txBody>
          <a:bodyPr wrap="square" rtlCol="1">
            <a:spAutoFit/>
          </a:bodyPr>
          <a:lstStyle/>
          <a:p>
            <a:pPr algn="just"/>
            <a:r>
              <a:rPr lang="he-IL" sz="3200" dirty="0" smtClean="0"/>
              <a:t>במשך מאות רבות של שנים, לא היה קשר בין "ביתא ישראל" ושאר העולם היהודי. הקשר חודש בזכות שאלה </a:t>
            </a:r>
            <a:r>
              <a:rPr lang="he-IL" sz="3200" dirty="0" smtClean="0"/>
              <a:t>שהופנתה </a:t>
            </a:r>
            <a:r>
              <a:rPr lang="he-IL" sz="3200" dirty="0" smtClean="0"/>
              <a:t>לרבי </a:t>
            </a:r>
            <a:r>
              <a:rPr lang="he-IL" sz="3200" dirty="0"/>
              <a:t>דוד בן שלמה אבן </a:t>
            </a:r>
            <a:r>
              <a:rPr lang="he-IL" sz="3200" dirty="0" err="1" smtClean="0"/>
              <a:t>זמרא</a:t>
            </a:r>
            <a:r>
              <a:rPr lang="he-IL" sz="3200" dirty="0" smtClean="0"/>
              <a:t> (</a:t>
            </a:r>
            <a:r>
              <a:rPr lang="he-IL" sz="3200" dirty="0" err="1" smtClean="0"/>
              <a:t>רדב"ז</a:t>
            </a:r>
            <a:r>
              <a:rPr lang="he-IL" sz="3200" dirty="0" smtClean="0"/>
              <a:t>), </a:t>
            </a:r>
            <a:r>
              <a:rPr lang="he-IL" sz="3200" dirty="0" smtClean="0"/>
              <a:t>שעלה לארץ ישראל בימי גירוש ספרד (לפני למעלה מ-500 שנה), התיישב בצפת, וחי כאן עד אחריות ימיו.</a:t>
            </a:r>
            <a:endParaRPr lang="he-IL" sz="3200" dirty="0"/>
          </a:p>
        </p:txBody>
      </p:sp>
    </p:spTree>
    <p:extLst>
      <p:ext uri="{BB962C8B-B14F-4D97-AF65-F5344CB8AC3E}">
        <p14:creationId xmlns:p14="http://schemas.microsoft.com/office/powerpoint/2010/main" val="2884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קבוצה 5"/>
          <p:cNvGrpSpPr/>
          <p:nvPr/>
        </p:nvGrpSpPr>
        <p:grpSpPr>
          <a:xfrm>
            <a:off x="272539" y="1844823"/>
            <a:ext cx="8716345" cy="4536505"/>
            <a:chOff x="272539" y="1844823"/>
            <a:chExt cx="8716345" cy="4536505"/>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1781" t="49714" r="5799" b="11017"/>
            <a:stretch/>
          </p:blipFill>
          <p:spPr bwMode="auto">
            <a:xfrm>
              <a:off x="272539" y="1844824"/>
              <a:ext cx="8716345"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קבוצה 4"/>
            <p:cNvGrpSpPr/>
            <p:nvPr/>
          </p:nvGrpSpPr>
          <p:grpSpPr>
            <a:xfrm>
              <a:off x="272539" y="1844823"/>
              <a:ext cx="8576399" cy="950953"/>
              <a:chOff x="272539" y="1844823"/>
              <a:chExt cx="8576399" cy="950953"/>
            </a:xfrm>
          </p:grpSpPr>
          <p:sp>
            <p:nvSpPr>
              <p:cNvPr id="3" name="מלבן 2"/>
              <p:cNvSpPr/>
              <p:nvPr/>
            </p:nvSpPr>
            <p:spPr>
              <a:xfrm>
                <a:off x="272539" y="1844823"/>
                <a:ext cx="3219341" cy="444691"/>
              </a:xfrm>
              <a:prstGeom prst="rect">
                <a:avLst/>
              </a:prstGeom>
              <a:solidFill>
                <a:srgbClr val="4F81BD">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מלבן 3"/>
              <p:cNvSpPr/>
              <p:nvPr/>
            </p:nvSpPr>
            <p:spPr>
              <a:xfrm>
                <a:off x="5248538" y="2351085"/>
                <a:ext cx="3600400" cy="444691"/>
              </a:xfrm>
              <a:prstGeom prst="rect">
                <a:avLst/>
              </a:prstGeom>
              <a:solidFill>
                <a:srgbClr val="4F81BD">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7" name="TextBox 6"/>
          <p:cNvSpPr txBox="1"/>
          <p:nvPr/>
        </p:nvSpPr>
        <p:spPr>
          <a:xfrm>
            <a:off x="1619672" y="245525"/>
            <a:ext cx="5688632" cy="584775"/>
          </a:xfrm>
          <a:prstGeom prst="rect">
            <a:avLst/>
          </a:prstGeom>
          <a:noFill/>
        </p:spPr>
        <p:txBody>
          <a:bodyPr wrap="square" rtlCol="1">
            <a:spAutoFit/>
          </a:bodyPr>
          <a:lstStyle/>
          <a:p>
            <a:pPr algn="ctr"/>
            <a:r>
              <a:rPr lang="he-IL" sz="3200" dirty="0" smtClean="0"/>
              <a:t>בתשובת הרב, הוא קבע . . .</a:t>
            </a:r>
            <a:endParaRPr lang="he-IL" sz="3200" dirty="0"/>
          </a:p>
        </p:txBody>
      </p:sp>
    </p:spTree>
    <p:extLst>
      <p:ext uri="{BB962C8B-B14F-4D97-AF65-F5344CB8AC3E}">
        <p14:creationId xmlns:p14="http://schemas.microsoft.com/office/powerpoint/2010/main" val="384562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1680" y="260648"/>
            <a:ext cx="5932827" cy="584775"/>
          </a:xfrm>
          <a:prstGeom prst="rect">
            <a:avLst/>
          </a:prstGeom>
          <a:noFill/>
        </p:spPr>
        <p:txBody>
          <a:bodyPr wrap="square" rtlCol="1">
            <a:spAutoFit/>
          </a:bodyPr>
          <a:lstStyle/>
          <a:p>
            <a:pPr algn="ctr"/>
            <a:r>
              <a:rPr lang="he-IL" sz="3200" dirty="0" smtClean="0"/>
              <a:t>ובתשובה אחרת, מספר הרב . . .</a:t>
            </a:r>
            <a:endParaRPr lang="he-IL" sz="3200" dirty="0"/>
          </a:p>
        </p:txBody>
      </p:sp>
      <p:grpSp>
        <p:nvGrpSpPr>
          <p:cNvPr id="4" name="קבוצה 3"/>
          <p:cNvGrpSpPr/>
          <p:nvPr/>
        </p:nvGrpSpPr>
        <p:grpSpPr>
          <a:xfrm>
            <a:off x="477194" y="3140968"/>
            <a:ext cx="8361797" cy="3421278"/>
            <a:chOff x="477194" y="2780928"/>
            <a:chExt cx="8361797" cy="3421278"/>
          </a:xfrm>
        </p:grpSpPr>
        <p:pic>
          <p:nvPicPr>
            <p:cNvPr id="1026" name="תמונה 2"/>
            <p:cNvPicPr>
              <a:picLocks noChangeAspect="1" noChangeArrowheads="1"/>
            </p:cNvPicPr>
            <p:nvPr/>
          </p:nvPicPr>
          <p:blipFill>
            <a:blip r:embed="rId3">
              <a:extLst>
                <a:ext uri="{28A0092B-C50C-407E-A947-70E740481C1C}">
                  <a14:useLocalDpi xmlns:a14="http://schemas.microsoft.com/office/drawing/2010/main" val="0"/>
                </a:ext>
              </a:extLst>
            </a:blip>
            <a:srcRect l="15190" t="32475" r="51175" b="43054"/>
            <a:stretch>
              <a:fillRect/>
            </a:stretch>
          </p:blipFill>
          <p:spPr bwMode="auto">
            <a:xfrm>
              <a:off x="477194" y="2780928"/>
              <a:ext cx="8361797" cy="342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מלבן 2"/>
            <p:cNvSpPr/>
            <p:nvPr/>
          </p:nvSpPr>
          <p:spPr>
            <a:xfrm>
              <a:off x="611560" y="3356992"/>
              <a:ext cx="7992888" cy="478093"/>
            </a:xfrm>
            <a:prstGeom prst="rect">
              <a:avLst/>
            </a:prstGeom>
            <a:solidFill>
              <a:srgbClr val="4F81BD">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6"/>
            <p:cNvSpPr/>
            <p:nvPr/>
          </p:nvSpPr>
          <p:spPr>
            <a:xfrm>
              <a:off x="611560" y="3845656"/>
              <a:ext cx="7992888" cy="478093"/>
            </a:xfrm>
            <a:prstGeom prst="rect">
              <a:avLst/>
            </a:prstGeom>
            <a:solidFill>
              <a:srgbClr val="4F81BD">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p:cNvSpPr/>
            <p:nvPr/>
          </p:nvSpPr>
          <p:spPr>
            <a:xfrm>
              <a:off x="5943892" y="4336076"/>
              <a:ext cx="2646042" cy="478093"/>
            </a:xfrm>
            <a:prstGeom prst="rect">
              <a:avLst/>
            </a:prstGeom>
            <a:solidFill>
              <a:srgbClr val="4F81BD">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p:cNvSpPr/>
            <p:nvPr/>
          </p:nvSpPr>
          <p:spPr>
            <a:xfrm>
              <a:off x="661648" y="4824740"/>
              <a:ext cx="5494528" cy="478093"/>
            </a:xfrm>
            <a:prstGeom prst="rect">
              <a:avLst/>
            </a:prstGeom>
            <a:solidFill>
              <a:srgbClr val="4F81BD">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9"/>
            <p:cNvSpPr/>
            <p:nvPr/>
          </p:nvSpPr>
          <p:spPr>
            <a:xfrm>
              <a:off x="1403648" y="5346375"/>
              <a:ext cx="7168032" cy="478093"/>
            </a:xfrm>
            <a:prstGeom prst="rect">
              <a:avLst/>
            </a:prstGeom>
            <a:solidFill>
              <a:srgbClr val="4F81BD">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11" name="תמונה 1"/>
          <p:cNvPicPr>
            <a:picLocks noChangeAspect="1" noChangeArrowheads="1"/>
          </p:cNvPicPr>
          <p:nvPr/>
        </p:nvPicPr>
        <p:blipFill rotWithShape="1">
          <a:blip r:embed="rId4">
            <a:extLst>
              <a:ext uri="{28A0092B-C50C-407E-A947-70E740481C1C}">
                <a14:useLocalDpi xmlns:a14="http://schemas.microsoft.com/office/drawing/2010/main" val="0"/>
              </a:ext>
            </a:extLst>
          </a:blip>
          <a:srcRect l="40367" t="33111" r="40872" b="9548"/>
          <a:stretch/>
        </p:blipFill>
        <p:spPr bwMode="auto">
          <a:xfrm>
            <a:off x="3966794" y="908720"/>
            <a:ext cx="1282420" cy="220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144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תמונה 1"/>
          <p:cNvPicPr>
            <a:picLocks noChangeAspect="1" noChangeArrowheads="1"/>
          </p:cNvPicPr>
          <p:nvPr/>
        </p:nvPicPr>
        <p:blipFill rotWithShape="1">
          <a:blip r:embed="rId2">
            <a:extLst>
              <a:ext uri="{28A0092B-C50C-407E-A947-70E740481C1C}">
                <a14:useLocalDpi xmlns:a14="http://schemas.microsoft.com/office/drawing/2010/main" val="0"/>
              </a:ext>
            </a:extLst>
          </a:blip>
          <a:srcRect l="39277" t="31358" r="39188" b="13396"/>
          <a:stretch/>
        </p:blipFill>
        <p:spPr bwMode="auto">
          <a:xfrm>
            <a:off x="3549286" y="1426315"/>
            <a:ext cx="1886809" cy="272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95536" y="229731"/>
            <a:ext cx="8208912" cy="1077218"/>
          </a:xfrm>
          <a:prstGeom prst="rect">
            <a:avLst/>
          </a:prstGeom>
          <a:noFill/>
        </p:spPr>
        <p:txBody>
          <a:bodyPr wrap="square" rtlCol="1">
            <a:spAutoFit/>
          </a:bodyPr>
          <a:lstStyle/>
          <a:p>
            <a:r>
              <a:rPr lang="he-IL" sz="3200" dirty="0" smtClean="0"/>
              <a:t>גם תלמידו של </a:t>
            </a:r>
            <a:r>
              <a:rPr lang="he-IL" sz="3200" dirty="0" err="1" smtClean="0"/>
              <a:t>הרדב"ז</a:t>
            </a:r>
            <a:r>
              <a:rPr lang="he-IL" sz="3200" dirty="0" smtClean="0"/>
              <a:t>, רבי יעקב קסטרו, שהיה גם בן-בית אצל רבי יוסף קארו כאן בצפת, פסק . . .</a:t>
            </a:r>
            <a:endParaRPr lang="he-IL" sz="3200" dirty="0"/>
          </a:p>
        </p:txBody>
      </p:sp>
      <p:grpSp>
        <p:nvGrpSpPr>
          <p:cNvPr id="4" name="קבוצה 3"/>
          <p:cNvGrpSpPr/>
          <p:nvPr/>
        </p:nvGrpSpPr>
        <p:grpSpPr>
          <a:xfrm>
            <a:off x="395536" y="4221088"/>
            <a:ext cx="8455951" cy="2407790"/>
            <a:chOff x="395536" y="4221088"/>
            <a:chExt cx="8455951" cy="2407790"/>
          </a:xfrm>
        </p:grpSpPr>
        <p:pic>
          <p:nvPicPr>
            <p:cNvPr id="2050" name="תמונה 1"/>
            <p:cNvPicPr>
              <a:picLocks noChangeAspect="1" noChangeArrowheads="1"/>
            </p:cNvPicPr>
            <p:nvPr/>
          </p:nvPicPr>
          <p:blipFill rotWithShape="1">
            <a:blip r:embed="rId3">
              <a:extLst>
                <a:ext uri="{28A0092B-C50C-407E-A947-70E740481C1C}">
                  <a14:useLocalDpi xmlns:a14="http://schemas.microsoft.com/office/drawing/2010/main" val="0"/>
                </a:ext>
              </a:extLst>
            </a:blip>
            <a:srcRect l="12237" t="53591" r="53257" b="28935"/>
            <a:stretch/>
          </p:blipFill>
          <p:spPr bwMode="auto">
            <a:xfrm>
              <a:off x="395536" y="4221088"/>
              <a:ext cx="8455951" cy="2407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מלבן 2"/>
            <p:cNvSpPr/>
            <p:nvPr/>
          </p:nvSpPr>
          <p:spPr>
            <a:xfrm>
              <a:off x="395536" y="4869160"/>
              <a:ext cx="8455951" cy="555823"/>
            </a:xfrm>
            <a:prstGeom prst="rect">
              <a:avLst/>
            </a:prstGeom>
            <a:solidFill>
              <a:srgbClr val="4F81BD">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מלבן 5"/>
            <p:cNvSpPr/>
            <p:nvPr/>
          </p:nvSpPr>
          <p:spPr>
            <a:xfrm>
              <a:off x="3779912" y="5424983"/>
              <a:ext cx="5071575" cy="555823"/>
            </a:xfrm>
            <a:prstGeom prst="rect">
              <a:avLst/>
            </a:prstGeom>
            <a:solidFill>
              <a:srgbClr val="4F81BD">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1578144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תמונה 1"/>
          <p:cNvPicPr>
            <a:picLocks noChangeAspect="1" noChangeArrowheads="1"/>
          </p:cNvPicPr>
          <p:nvPr/>
        </p:nvPicPr>
        <p:blipFill>
          <a:blip r:embed="rId2">
            <a:extLst>
              <a:ext uri="{28A0092B-C50C-407E-A947-70E740481C1C}">
                <a14:useLocalDpi xmlns:a14="http://schemas.microsoft.com/office/drawing/2010/main" val="0"/>
              </a:ext>
            </a:extLst>
          </a:blip>
          <a:srcRect l="20139" t="20349" r="59895" b="19466"/>
          <a:stretch>
            <a:fillRect/>
          </a:stretch>
        </p:blipFill>
        <p:spPr bwMode="auto">
          <a:xfrm>
            <a:off x="3545490" y="1337866"/>
            <a:ext cx="2053017" cy="348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99592" y="260648"/>
            <a:ext cx="7344816" cy="1077218"/>
          </a:xfrm>
          <a:prstGeom prst="rect">
            <a:avLst/>
          </a:prstGeom>
          <a:noFill/>
        </p:spPr>
        <p:txBody>
          <a:bodyPr wrap="square" rtlCol="1">
            <a:spAutoFit/>
          </a:bodyPr>
          <a:lstStyle/>
          <a:p>
            <a:pPr algn="ctr"/>
            <a:r>
              <a:rPr lang="he-IL" sz="3200" dirty="0" smtClean="0"/>
              <a:t>בספר "</a:t>
            </a:r>
            <a:r>
              <a:rPr lang="he-IL" sz="3200" dirty="0" err="1" smtClean="0"/>
              <a:t>מקוה</a:t>
            </a:r>
            <a:r>
              <a:rPr lang="he-IL" sz="3200" dirty="0" smtClean="0"/>
              <a:t> ישראל", לרבי מנשה </a:t>
            </a:r>
            <a:r>
              <a:rPr lang="he-IL" sz="3200" dirty="0"/>
              <a:t>בן ישראל (1604-1657</a:t>
            </a:r>
            <a:r>
              <a:rPr lang="he-IL" sz="3200" dirty="0" smtClean="0"/>
              <a:t>), נכתב . . .</a:t>
            </a:r>
            <a:endParaRPr lang="en-US" sz="3200" dirty="0"/>
          </a:p>
        </p:txBody>
      </p:sp>
      <p:grpSp>
        <p:nvGrpSpPr>
          <p:cNvPr id="4" name="קבוצה 3"/>
          <p:cNvGrpSpPr/>
          <p:nvPr/>
        </p:nvGrpSpPr>
        <p:grpSpPr>
          <a:xfrm>
            <a:off x="698622" y="4869159"/>
            <a:ext cx="7746755" cy="1801693"/>
            <a:chOff x="698622" y="4869159"/>
            <a:chExt cx="7746755" cy="1801693"/>
          </a:xfrm>
        </p:grpSpPr>
        <p:pic>
          <p:nvPicPr>
            <p:cNvPr id="3074" name="תמונה 1"/>
            <p:cNvPicPr>
              <a:picLocks noChangeAspect="1" noChangeArrowheads="1"/>
            </p:cNvPicPr>
            <p:nvPr/>
          </p:nvPicPr>
          <p:blipFill rotWithShape="1">
            <a:blip r:embed="rId3">
              <a:extLst>
                <a:ext uri="{28A0092B-C50C-407E-A947-70E740481C1C}">
                  <a14:useLocalDpi xmlns:a14="http://schemas.microsoft.com/office/drawing/2010/main" val="0"/>
                </a:ext>
              </a:extLst>
            </a:blip>
            <a:srcRect l="5202" t="16977" r="9712" b="47836"/>
            <a:stretch/>
          </p:blipFill>
          <p:spPr bwMode="auto">
            <a:xfrm>
              <a:off x="698622" y="4869159"/>
              <a:ext cx="7746755" cy="180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מלבן 2"/>
            <p:cNvSpPr/>
            <p:nvPr/>
          </p:nvSpPr>
          <p:spPr>
            <a:xfrm>
              <a:off x="2598756" y="5402244"/>
              <a:ext cx="5184576" cy="288032"/>
            </a:xfrm>
            <a:prstGeom prst="rect">
              <a:avLst/>
            </a:prstGeom>
            <a:solidFill>
              <a:srgbClr val="4F81BD">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1578144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142761"/>
            <a:ext cx="7992888" cy="2062103"/>
          </a:xfrm>
          <a:prstGeom prst="rect">
            <a:avLst/>
          </a:prstGeom>
          <a:noFill/>
        </p:spPr>
        <p:txBody>
          <a:bodyPr wrap="square" rtlCol="1">
            <a:spAutoFit/>
          </a:bodyPr>
          <a:lstStyle/>
          <a:p>
            <a:pPr algn="just"/>
            <a:r>
              <a:rPr lang="he-IL" sz="3200" dirty="0" smtClean="0"/>
              <a:t>עוד לפני קום המדינה, הרב הראשי לישראל, הרב יצחק הלוי הרצוג, התעניין במקורה של עדת ה"פלאשים", ולאחר קום המדינה, הוא אף נדרש לשאלה זו מבחינה הלכתית.</a:t>
            </a:r>
            <a:endParaRPr lang="he-IL" sz="3200" dirty="0"/>
          </a:p>
        </p:txBody>
      </p:sp>
      <p:pic>
        <p:nvPicPr>
          <p:cNvPr id="4098" name="Picture 2" descr="http://www.booksefer.co.il/files/catalog/media/a4b9d068d80ee0ea0f77cc0b91305e4f.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19" b="17629"/>
          <a:stretch/>
        </p:blipFill>
        <p:spPr bwMode="auto">
          <a:xfrm>
            <a:off x="3239852" y="2620838"/>
            <a:ext cx="2880320" cy="3832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6279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7675" y="231010"/>
            <a:ext cx="8352928" cy="2554545"/>
          </a:xfrm>
          <a:prstGeom prst="rect">
            <a:avLst/>
          </a:prstGeom>
          <a:noFill/>
        </p:spPr>
        <p:txBody>
          <a:bodyPr wrap="square" rtlCol="1">
            <a:spAutoFit/>
          </a:bodyPr>
          <a:lstStyle/>
          <a:p>
            <a:pPr algn="just"/>
            <a:r>
              <a:rPr lang="he-IL" sz="3200" dirty="0" smtClean="0"/>
              <a:t>באותם ימים, אנשי הסוכנות היהודית פתחו בתי ספר יהודיים באתיופיה ושאפו להעלות את בני העדה לארץ ישראל.  הרב היה סבור שהעולים יצטרכו לעבור תהליך של גיור עם הגעתם לארץ, אך יחד עם זאת, הוא עודד את אנשי הסוכנות להעלותם ארצה.</a:t>
            </a:r>
            <a:endParaRPr lang="he-IL" sz="3200" dirty="0"/>
          </a:p>
        </p:txBody>
      </p:sp>
      <p:pic>
        <p:nvPicPr>
          <p:cNvPr id="5122" name="Picture 2" descr="http://upload.wikimedia.org/wikipedia/commons/thumb/f/fb/Rabbi_Yitzhak_Halevi_Herzog1959.jpg/250px-Rabbi_Yitzhak_Halevi_Herzog195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2755580"/>
            <a:ext cx="2664296" cy="3985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6279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88640"/>
            <a:ext cx="8424936" cy="2062103"/>
          </a:xfrm>
          <a:prstGeom prst="rect">
            <a:avLst/>
          </a:prstGeom>
          <a:noFill/>
        </p:spPr>
        <p:txBody>
          <a:bodyPr wrap="square" rtlCol="1">
            <a:spAutoFit/>
          </a:bodyPr>
          <a:lstStyle/>
          <a:p>
            <a:pPr algn="just"/>
            <a:r>
              <a:rPr lang="he-IL" sz="3200" dirty="0"/>
              <a:t>פעילות הסוכנות היהודית הופסקה משום שלא הייתה הכרעה באשר ליהדותם וממילא באשר לאפשרות עלייתם </a:t>
            </a:r>
            <a:r>
              <a:rPr lang="he-IL" sz="3200" dirty="0" smtClean="0"/>
              <a:t>לישראל (רק מי שהוא יהודי זכאי לקבל אזרחות באופן מידי וליהנות מכל הזכויות).</a:t>
            </a:r>
            <a:endParaRPr lang="he-IL" sz="3200" dirty="0"/>
          </a:p>
        </p:txBody>
      </p:sp>
      <p:pic>
        <p:nvPicPr>
          <p:cNvPr id="6146" name="Picture 2" descr="http://www.nostal.co.il/pictures/%D7%99-%D7%9D,%20%D7%94%D7%A1%D7%95%D7%9B%D7%A0%D7%95%D7%AA%20%D7%94%D7%99%D7%94%D7%95%D7%93%D7%99%D7%A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420888"/>
            <a:ext cx="6322545" cy="4310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9591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הרב עובדיה יוסף בפגישה עם מנהיגים ופעילים למען יהודי אתיופיה, 1979  באדיבות שושנה כהן ">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218891"/>
            <a:ext cx="6480720" cy="449576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23528" y="188640"/>
            <a:ext cx="8424936" cy="2062103"/>
          </a:xfrm>
          <a:prstGeom prst="rect">
            <a:avLst/>
          </a:prstGeom>
          <a:noFill/>
        </p:spPr>
        <p:txBody>
          <a:bodyPr wrap="square" rtlCol="1">
            <a:spAutoFit/>
          </a:bodyPr>
          <a:lstStyle/>
          <a:p>
            <a:pPr algn="just"/>
            <a:r>
              <a:rPr lang="he-IL" sz="3200" dirty="0" smtClean="0"/>
              <a:t>עברו כמעט 20 שנה, ובשנת תשל"ג (1973), הרב עובדיה יוסף, שהיה אז הרב הראשי לישראל, פרסם מכתב עם פסק-הלכה מכריע בעניין יהדותם של הפלאשים.</a:t>
            </a:r>
            <a:endParaRPr lang="he-IL" sz="3200" dirty="0"/>
          </a:p>
        </p:txBody>
      </p:sp>
    </p:spTree>
    <p:extLst>
      <p:ext uri="{BB962C8B-B14F-4D97-AF65-F5344CB8AC3E}">
        <p14:creationId xmlns:p14="http://schemas.microsoft.com/office/powerpoint/2010/main" val="15781447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cache0101.mekusharim.co.il/data/Dynamic/120/60494/30247200_files_forum.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226582"/>
            <a:ext cx="4536504" cy="44907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94060" y="188640"/>
            <a:ext cx="8136904" cy="2554545"/>
          </a:xfrm>
          <a:prstGeom prst="rect">
            <a:avLst/>
          </a:prstGeom>
          <a:noFill/>
        </p:spPr>
        <p:txBody>
          <a:bodyPr wrap="square" rtlCol="1">
            <a:spAutoFit/>
          </a:bodyPr>
          <a:lstStyle/>
          <a:p>
            <a:pPr algn="just"/>
            <a:r>
              <a:rPr lang="he-IL" sz="3200" dirty="0" smtClean="0"/>
              <a:t>"לכן </a:t>
            </a:r>
            <a:r>
              <a:rPr lang="he-IL" sz="3200" dirty="0"/>
              <a:t>באתי למסקנה, כי הפלאשים הם צאצאי שבטי ישראל שהדרימו לכוש ואין כל ספק שהגאונים הנ"ל </a:t>
            </a:r>
            <a:r>
              <a:rPr lang="he-IL" sz="2400" dirty="0" smtClean="0"/>
              <a:t>(</a:t>
            </a:r>
            <a:r>
              <a:rPr lang="he-IL" sz="2400" dirty="0" err="1" smtClean="0"/>
              <a:t>הרדב"ז</a:t>
            </a:r>
            <a:r>
              <a:rPr lang="he-IL" sz="2400" dirty="0" smtClean="0"/>
              <a:t> ותלמידו הרב קסטרו) </a:t>
            </a:r>
            <a:r>
              <a:rPr lang="he-IL" sz="3200" dirty="0" smtClean="0"/>
              <a:t>שקבעו </a:t>
            </a:r>
            <a:r>
              <a:rPr lang="he-IL" sz="3200" dirty="0"/>
              <a:t>שהם משבט דן חקרו ודרשו והגיעו למסקנה זו על פי עדויות וראיות מהימנות ביותר</a:t>
            </a:r>
            <a:r>
              <a:rPr lang="he-IL" sz="3200" dirty="0" smtClean="0"/>
              <a:t>..."</a:t>
            </a:r>
            <a:endParaRPr lang="he-IL" sz="3200" dirty="0"/>
          </a:p>
        </p:txBody>
      </p:sp>
    </p:spTree>
    <p:extLst>
      <p:ext uri="{BB962C8B-B14F-4D97-AF65-F5344CB8AC3E}">
        <p14:creationId xmlns:p14="http://schemas.microsoft.com/office/powerpoint/2010/main" val="38456279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060" y="188640"/>
            <a:ext cx="8136904" cy="3046988"/>
          </a:xfrm>
          <a:prstGeom prst="rect">
            <a:avLst/>
          </a:prstGeom>
          <a:noFill/>
        </p:spPr>
        <p:txBody>
          <a:bodyPr wrap="square" rtlCol="1">
            <a:spAutoFit/>
          </a:bodyPr>
          <a:lstStyle/>
          <a:p>
            <a:pPr algn="just"/>
            <a:r>
              <a:rPr lang="he-IL" sz="3200" dirty="0" smtClean="0"/>
              <a:t>"וגם </a:t>
            </a:r>
            <a:r>
              <a:rPr lang="he-IL" sz="3200" dirty="0"/>
              <a:t>אני הצעיר בשבטי ישראל חקרתי ודרשתי היטב בענייניהם... והחלטתי לפי עניות דעתי </a:t>
            </a:r>
            <a:r>
              <a:rPr lang="he-IL" sz="3200" dirty="0" smtClean="0"/>
              <a:t>שהפלאשים </a:t>
            </a:r>
            <a:r>
              <a:rPr lang="he-IL" sz="3200" dirty="0"/>
              <a:t>הם יהודים שחייבים להצילם מטמיעה והתבוללות ולהחיש עלייתם ארצה ולחנכם ברוח תורתנו הקדושה ולשתפם </a:t>
            </a:r>
            <a:r>
              <a:rPr lang="he-IL" sz="3200" dirty="0" smtClean="0"/>
              <a:t>בבניין </a:t>
            </a:r>
            <a:r>
              <a:rPr lang="he-IL" sz="3200" dirty="0"/>
              <a:t>ארצנו הקדושה ושבו בנים לגבולם</a:t>
            </a:r>
            <a:r>
              <a:rPr lang="he-IL" sz="3200" dirty="0" smtClean="0"/>
              <a:t>." </a:t>
            </a:r>
            <a:endParaRPr lang="he-IL" sz="3200" dirty="0"/>
          </a:p>
        </p:txBody>
      </p:sp>
      <p:pic>
        <p:nvPicPr>
          <p:cNvPr id="8194" name="Picture 2" descr="http://s1.kikar.net/th/data/auto/nadm/zu/o44cu3fp__w470h314q8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3075921"/>
            <a:ext cx="5328592" cy="3559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7550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9895" y="116632"/>
            <a:ext cx="8496944" cy="2554545"/>
          </a:xfrm>
          <a:prstGeom prst="rect">
            <a:avLst/>
          </a:prstGeom>
          <a:noFill/>
        </p:spPr>
        <p:txBody>
          <a:bodyPr wrap="square" rtlCol="1">
            <a:spAutoFit/>
          </a:bodyPr>
          <a:lstStyle/>
          <a:p>
            <a:pPr algn="just"/>
            <a:r>
              <a:rPr lang="he-IL" sz="3200" dirty="0" smtClean="0"/>
              <a:t>"בטוחני </a:t>
            </a:r>
            <a:r>
              <a:rPr lang="he-IL" sz="3200" dirty="0"/>
              <a:t>שמוסדות הממשלה והסוכנות היהודית, </a:t>
            </a:r>
            <a:r>
              <a:rPr lang="he-IL" sz="3200" dirty="0" smtClean="0"/>
              <a:t>וארגונים </a:t>
            </a:r>
            <a:r>
              <a:rPr lang="he-IL" sz="3200" dirty="0"/>
              <a:t>בישראל ובתפוצות הגולה, יסייעו לנו כמיטב </a:t>
            </a:r>
            <a:r>
              <a:rPr lang="he-IL" sz="3200" dirty="0" smtClean="0"/>
              <a:t>יכולתם </a:t>
            </a:r>
            <a:r>
              <a:rPr lang="he-IL" sz="3200" dirty="0"/>
              <a:t>במשימה קדושה זו, שקיבל כבודו על עצמו, שהיא מצות הצלת נפשות אחינו</a:t>
            </a:r>
            <a:r>
              <a:rPr lang="en-US" sz="3200" dirty="0" smtClean="0"/>
              <a:t>,</a:t>
            </a:r>
            <a:r>
              <a:rPr lang="he-IL" sz="3200" dirty="0" smtClean="0"/>
              <a:t>לבלתי </a:t>
            </a:r>
            <a:r>
              <a:rPr lang="he-IL" sz="3200" dirty="0" err="1" smtClean="0"/>
              <a:t>ידח</a:t>
            </a:r>
            <a:r>
              <a:rPr lang="he-IL" sz="3200" dirty="0" smtClean="0"/>
              <a:t> ממנו </a:t>
            </a:r>
            <a:r>
              <a:rPr lang="he-IL" sz="3200" dirty="0" err="1" smtClean="0"/>
              <a:t>נדח</a:t>
            </a:r>
            <a:r>
              <a:rPr lang="en-US" sz="3200" dirty="0" smtClean="0"/>
              <a:t>, </a:t>
            </a:r>
            <a:r>
              <a:rPr lang="he-IL" sz="3200" dirty="0"/>
              <a:t>וכל המקיים נפש אחד מישראל כאילו קיים עולם </a:t>
            </a:r>
            <a:r>
              <a:rPr lang="he-IL" sz="3200" dirty="0" smtClean="0"/>
              <a:t>מלא</a:t>
            </a:r>
            <a:r>
              <a:rPr lang="en-US" sz="3200" dirty="0" smtClean="0"/>
              <a:t>".</a:t>
            </a:r>
            <a:endParaRPr lang="en-US" sz="3200" dirty="0"/>
          </a:p>
        </p:txBody>
      </p:sp>
      <p:pic>
        <p:nvPicPr>
          <p:cNvPr id="11266" name="Picture 2" descr="http://www.ynet.co.il/PicServer2/01082004/516463/D205-103_w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2979869"/>
            <a:ext cx="5822042" cy="3681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3898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6976" y="260648"/>
            <a:ext cx="8064896" cy="2554545"/>
          </a:xfrm>
          <a:prstGeom prst="rect">
            <a:avLst/>
          </a:prstGeom>
          <a:noFill/>
        </p:spPr>
        <p:txBody>
          <a:bodyPr wrap="square" rtlCol="1">
            <a:spAutoFit/>
          </a:bodyPr>
          <a:lstStyle/>
          <a:p>
            <a:pPr algn="just"/>
            <a:r>
              <a:rPr lang="he-IL" sz="3200" dirty="0" smtClean="0"/>
              <a:t>"ויהי </a:t>
            </a:r>
            <a:r>
              <a:rPr lang="he-IL" sz="3200" dirty="0"/>
              <a:t>רצון שבמהרה </a:t>
            </a:r>
            <a:r>
              <a:rPr lang="he-IL" sz="3200" dirty="0" err="1"/>
              <a:t>יקויים</a:t>
            </a:r>
            <a:r>
              <a:rPr lang="he-IL" sz="3200" dirty="0"/>
              <a:t>: </a:t>
            </a:r>
            <a:r>
              <a:rPr lang="he-IL" sz="3200" dirty="0" smtClean="0"/>
              <a:t> 'ופדויי </a:t>
            </a:r>
            <a:r>
              <a:rPr lang="he-IL" sz="3200" dirty="0"/>
              <a:t>ה' </a:t>
            </a:r>
            <a:r>
              <a:rPr lang="he-IL" sz="3200" dirty="0" err="1"/>
              <a:t>ישובון</a:t>
            </a:r>
            <a:r>
              <a:rPr lang="he-IL" sz="3200" dirty="0"/>
              <a:t> ובאו ציון </a:t>
            </a:r>
            <a:r>
              <a:rPr lang="he-IL" sz="3200" dirty="0" smtClean="0"/>
              <a:t>ברנה, </a:t>
            </a:r>
            <a:r>
              <a:rPr lang="he-IL" sz="3200" dirty="0"/>
              <a:t>ושמחת עולם על </a:t>
            </a:r>
            <a:r>
              <a:rPr lang="he-IL" sz="3200" dirty="0" smtClean="0"/>
              <a:t>ראשם.  ובאו </a:t>
            </a:r>
            <a:r>
              <a:rPr lang="he-IL" sz="3200" dirty="0"/>
              <a:t>האובדים בארץ אשור והנדחים בארץ מצרים והשתחוו לה' בהר הקדש </a:t>
            </a:r>
            <a:r>
              <a:rPr lang="he-IL" sz="3200" dirty="0" smtClean="0"/>
              <a:t>בירושלים.'</a:t>
            </a:r>
            <a:endParaRPr lang="en-US" sz="3200" dirty="0"/>
          </a:p>
          <a:p>
            <a:pPr algn="just"/>
            <a:r>
              <a:rPr lang="he-IL" sz="3200" dirty="0"/>
              <a:t>עשה והצלח, ותהיה ברכת ה' </a:t>
            </a:r>
            <a:r>
              <a:rPr lang="he-IL" sz="3200" dirty="0" smtClean="0"/>
              <a:t>עליך"</a:t>
            </a:r>
            <a:endParaRPr lang="he-IL" sz="3200" dirty="0"/>
          </a:p>
        </p:txBody>
      </p:sp>
      <p:pic>
        <p:nvPicPr>
          <p:cNvPr id="12290" name="Picture 2" descr="http://upload.wikimedia.org/wikipedia/commons/2/24/Women_at_kotel.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8161" y="2910216"/>
            <a:ext cx="4962525"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7868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116632"/>
            <a:ext cx="8136904" cy="2554545"/>
          </a:xfrm>
          <a:prstGeom prst="rect">
            <a:avLst/>
          </a:prstGeom>
          <a:noFill/>
        </p:spPr>
        <p:txBody>
          <a:bodyPr wrap="square" rtlCol="1">
            <a:spAutoFit/>
          </a:bodyPr>
          <a:lstStyle/>
          <a:p>
            <a:pPr algn="just"/>
            <a:r>
              <a:rPr lang="he-IL" sz="3200" dirty="0" smtClean="0"/>
              <a:t>פסק-ההלכה של הרב הראשי סלל את הדרך לעליית היהודים האתיופיים לארץ ישראל.  לאחר שהרב קבע באופן ברור שהם יהודים לכל דבר, ממשלת ישראל החל עליהם את "חוק השבות", המאפשר קבלת אזרחות ישראלית לכל יהודי שבעולם.</a:t>
            </a:r>
            <a:endParaRPr lang="he-IL" sz="3200" dirty="0"/>
          </a:p>
        </p:txBody>
      </p:sp>
      <p:pic>
        <p:nvPicPr>
          <p:cNvPr id="10242" name="Picture 2" descr="https://fbexternal-a.akamaihd.net/safe_image.php?d=AQCaIBUeQhPLombO&amp;w=501&amp;h=546&amp;url=http%3A%2F%2Fupload.wikimedia.org%2Fwikipedia%2Fcommons%2Fe%2Fe3%2FLaw_of_Return_Passport_wikicomm.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8724" y="2743186"/>
            <a:ext cx="3605484" cy="3925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45809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elyon1.court.gov.il/heb/img/cv/admin/judges/big/159329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97884"/>
            <a:ext cx="4248472" cy="634847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91315" y="764704"/>
            <a:ext cx="4392488" cy="4524315"/>
          </a:xfrm>
          <a:prstGeom prst="rect">
            <a:avLst/>
          </a:prstGeom>
          <a:noFill/>
        </p:spPr>
        <p:txBody>
          <a:bodyPr wrap="square" rtlCol="1">
            <a:spAutoFit/>
          </a:bodyPr>
          <a:lstStyle/>
          <a:p>
            <a:pPr algn="just"/>
            <a:r>
              <a:rPr lang="he-IL" sz="3200" dirty="0" smtClean="0"/>
              <a:t>בהחלטת הממשלה נאמרה במפורש, "וזאת על יסוד חוות דעתו של </a:t>
            </a:r>
            <a:r>
              <a:rPr lang="he-IL" sz="3200" dirty="0" err="1" smtClean="0"/>
              <a:t>הראש"ל</a:t>
            </a:r>
            <a:r>
              <a:rPr lang="he-IL" sz="3200" dirty="0" smtClean="0"/>
              <a:t> הרב הראשי לישראל הרב </a:t>
            </a:r>
            <a:r>
              <a:rPr lang="he-IL" sz="3200" dirty="0" smtClean="0"/>
              <a:t>עובדיה </a:t>
            </a:r>
            <a:r>
              <a:rPr lang="he-IL" sz="3200" dirty="0" smtClean="0"/>
              <a:t>יוסף".  בעקבות החלטה זו, היועץ המשפטי לממשלה, אהרן ברק, הורה לרשום את העולים מאתיופיה כיהודים. </a:t>
            </a:r>
            <a:endParaRPr lang="he-IL" sz="3200" dirty="0"/>
          </a:p>
        </p:txBody>
      </p:sp>
    </p:spTree>
    <p:extLst>
      <p:ext uri="{BB962C8B-B14F-4D97-AF65-F5344CB8AC3E}">
        <p14:creationId xmlns:p14="http://schemas.microsoft.com/office/powerpoint/2010/main" val="2235274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16632"/>
            <a:ext cx="8359261" cy="2062103"/>
          </a:xfrm>
          <a:prstGeom prst="rect">
            <a:avLst/>
          </a:prstGeom>
          <a:noFill/>
        </p:spPr>
        <p:txBody>
          <a:bodyPr wrap="square" rtlCol="1">
            <a:spAutoFit/>
          </a:bodyPr>
          <a:lstStyle/>
          <a:p>
            <a:pPr algn="just"/>
            <a:r>
              <a:rPr lang="he-IL" sz="3200" dirty="0" smtClean="0"/>
              <a:t>מתוך כך, המדינה גם ראתה את עצמה אחראית לשלומם של היהודים באתיופיה, וכאשר בשנות ה-80 נשקפה להם סכנה באתיופיה, מוסדות המדינה פעלו במרץ רב להעלותם ארצה!</a:t>
            </a:r>
            <a:endParaRPr lang="he-IL" sz="3200" dirty="0"/>
          </a:p>
        </p:txBody>
      </p:sp>
      <p:pic>
        <p:nvPicPr>
          <p:cNvPr id="9218" name="Picture 2" descr="http://www.iaf.org.il/Sip_Storage/FILES/6/5408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798" y="2324206"/>
            <a:ext cx="6480720" cy="4325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6693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הרב עובדיה יוסף עם הרב מנחם ולדמן. מימין הרבנים אלעד סנבטו ושי אברהם, 2008">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1880827"/>
            <a:ext cx="6480720" cy="486054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43541" y="188640"/>
            <a:ext cx="8352928" cy="1569660"/>
          </a:xfrm>
          <a:prstGeom prst="rect">
            <a:avLst/>
          </a:prstGeom>
          <a:noFill/>
        </p:spPr>
        <p:txBody>
          <a:bodyPr wrap="square" rtlCol="1">
            <a:spAutoFit/>
          </a:bodyPr>
          <a:lstStyle/>
          <a:p>
            <a:pPr algn="just"/>
            <a:r>
              <a:rPr lang="he-IL" sz="3200" dirty="0" smtClean="0"/>
              <a:t>גם אחרי שהוא פרש מתפקיד הרב הראשי, הרב עובדיה זצ"ל המשיך להתעניין במצבם של יהודי אתיופיה, ואף לעודד את המשך העלאתם לארץ.</a:t>
            </a:r>
            <a:endParaRPr lang="he-IL" sz="3200" dirty="0"/>
          </a:p>
        </p:txBody>
      </p:sp>
    </p:spTree>
    <p:extLst>
      <p:ext uri="{BB962C8B-B14F-4D97-AF65-F5344CB8AC3E}">
        <p14:creationId xmlns:p14="http://schemas.microsoft.com/office/powerpoint/2010/main" val="15781447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efer.org.il/UploadImages/000687/8531852.jpg">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772" r="4937"/>
          <a:stretch/>
        </p:blipFill>
        <p:spPr bwMode="auto">
          <a:xfrm>
            <a:off x="5103688" y="2998043"/>
            <a:ext cx="3860800" cy="37433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67544" y="404664"/>
            <a:ext cx="8136904" cy="1077218"/>
          </a:xfrm>
          <a:prstGeom prst="rect">
            <a:avLst/>
          </a:prstGeom>
          <a:noFill/>
        </p:spPr>
        <p:txBody>
          <a:bodyPr wrap="square" rtlCol="1">
            <a:spAutoFit/>
          </a:bodyPr>
          <a:lstStyle/>
          <a:p>
            <a:r>
              <a:rPr lang="he-IL" sz="3200" dirty="0" smtClean="0"/>
              <a:t>בספרו "יביע אומר", כתב הרב עובדיה זצ"ל תשובה ארוכה, וחזר בצורה נחרצת על דעתו . . .</a:t>
            </a:r>
            <a:endParaRPr lang="he-IL" sz="3200" dirty="0"/>
          </a:p>
        </p:txBody>
      </p:sp>
      <p:sp>
        <p:nvSpPr>
          <p:cNvPr id="3" name="הסבר מלבני מעוגל 2"/>
          <p:cNvSpPr/>
          <p:nvPr/>
        </p:nvSpPr>
        <p:spPr>
          <a:xfrm>
            <a:off x="234323" y="1700808"/>
            <a:ext cx="4284476" cy="4608512"/>
          </a:xfrm>
          <a:prstGeom prst="wedgeRoundRectCallout">
            <a:avLst>
              <a:gd name="adj1" fmla="val 90621"/>
              <a:gd name="adj2" fmla="val 30212"/>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he-IL" sz="3200" dirty="0" smtClean="0">
                <a:solidFill>
                  <a:schemeClr val="tx1"/>
                </a:solidFill>
                <a:latin typeface="Guttman Keren" pitchFamily="2" charset="-79"/>
                <a:cs typeface="Guttman Keren" pitchFamily="2" charset="-79"/>
              </a:rPr>
              <a:t>האם יתכן לפקפק ביהדות עדה שלמה אשר מסרו את נפשם על יחוד השם ותורתו לפי קבלת אבותיהם, ולפגום בחזקת יהדותם המיוסדת על פי עדת גאונים קודמים </a:t>
            </a:r>
            <a:r>
              <a:rPr lang="he-IL" sz="2400" dirty="0" smtClean="0">
                <a:solidFill>
                  <a:schemeClr val="tx1"/>
                </a:solidFill>
                <a:latin typeface="Guttman Keren" pitchFamily="2" charset="-79"/>
                <a:cs typeface="Guttman Keren" pitchFamily="2" charset="-79"/>
              </a:rPr>
              <a:t>(</a:t>
            </a:r>
            <a:r>
              <a:rPr lang="he-IL" sz="2400" dirty="0" err="1" smtClean="0">
                <a:solidFill>
                  <a:schemeClr val="tx1"/>
                </a:solidFill>
                <a:latin typeface="Guttman Keren" pitchFamily="2" charset="-79"/>
                <a:cs typeface="Guttman Keren" pitchFamily="2" charset="-79"/>
              </a:rPr>
              <a:t>הרדב"ז</a:t>
            </a:r>
            <a:r>
              <a:rPr lang="he-IL" sz="2400" dirty="0" smtClean="0">
                <a:solidFill>
                  <a:schemeClr val="tx1"/>
                </a:solidFill>
                <a:latin typeface="Guttman Keren" pitchFamily="2" charset="-79"/>
                <a:cs typeface="Guttman Keren" pitchFamily="2" charset="-79"/>
              </a:rPr>
              <a:t> ותלמידו הרב קסטרו)</a:t>
            </a:r>
            <a:r>
              <a:rPr lang="he-IL" sz="3200" dirty="0" smtClean="0">
                <a:solidFill>
                  <a:schemeClr val="tx1"/>
                </a:solidFill>
                <a:latin typeface="Guttman Keren" pitchFamily="2" charset="-79"/>
                <a:cs typeface="Guttman Keren" pitchFamily="2" charset="-79"/>
              </a:rPr>
              <a:t>?</a:t>
            </a:r>
            <a:endParaRPr lang="he-IL" sz="3200" dirty="0">
              <a:solidFill>
                <a:schemeClr val="tx1"/>
              </a:solidFill>
              <a:latin typeface="Guttman Keren" pitchFamily="2" charset="-79"/>
              <a:cs typeface="Guttman Keren" pitchFamily="2" charset="-79"/>
            </a:endParaRPr>
          </a:p>
        </p:txBody>
      </p:sp>
    </p:spTree>
    <p:extLst>
      <p:ext uri="{BB962C8B-B14F-4D97-AF65-F5344CB8AC3E}">
        <p14:creationId xmlns:p14="http://schemas.microsoft.com/office/powerpoint/2010/main" val="293854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bvostok.com/wp-content/uploads/2013/10/HeaderMaran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781904"/>
            <a:ext cx="8712968" cy="384025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67544" y="116632"/>
            <a:ext cx="8208912" cy="2062103"/>
          </a:xfrm>
          <a:prstGeom prst="rect">
            <a:avLst/>
          </a:prstGeom>
          <a:noFill/>
        </p:spPr>
        <p:txBody>
          <a:bodyPr wrap="square" rtlCol="1">
            <a:spAutoFit/>
          </a:bodyPr>
          <a:lstStyle/>
          <a:p>
            <a:pPr algn="just"/>
            <a:r>
              <a:rPr lang="he-IL" sz="3200" dirty="0" smtClean="0"/>
              <a:t>גדלותו של הרב עובדיה ניכרת בכך שהוא ידע </a:t>
            </a:r>
            <a:r>
              <a:rPr lang="he-IL" sz="3200" dirty="0" smtClean="0"/>
              <a:t>היטב </a:t>
            </a:r>
            <a:r>
              <a:rPr lang="he-IL" sz="3200" dirty="0" smtClean="0"/>
              <a:t>שיש פוסקי הלכה (כמו הרב הרצוג) שסבורים שעולי אתיופיה צריכים לעבור תהליך של גיור, ואף על פי כן הוא עמד בגבורה על דעתו שאין צורך בכך.  </a:t>
            </a:r>
            <a:endParaRPr lang="he-IL" sz="3200" dirty="0"/>
          </a:p>
        </p:txBody>
      </p:sp>
    </p:spTree>
    <p:extLst>
      <p:ext uri="{BB962C8B-B14F-4D97-AF65-F5344CB8AC3E}">
        <p14:creationId xmlns:p14="http://schemas.microsoft.com/office/powerpoint/2010/main" val="14331738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103.fm/download/pictures/ovadia%20yosef%20kt_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1900" y="2654254"/>
            <a:ext cx="5328592" cy="4008029"/>
          </a:xfrm>
          <a:prstGeom prst="rect">
            <a:avLst/>
          </a:prstGeom>
          <a:noFill/>
          <a:extLst>
            <a:ext uri="{909E8E84-426E-40DD-AFC4-6F175D3DCCD1}">
              <a14:hiddenFill xmlns:a14="http://schemas.microsoft.com/office/drawing/2010/main">
                <a:solidFill>
                  <a:srgbClr val="FFFFFF"/>
                </a:solidFill>
              </a14:hiddenFill>
            </a:ext>
          </a:extLst>
        </p:spPr>
      </p:pic>
      <p:sp>
        <p:nvSpPr>
          <p:cNvPr id="2" name="הסבר מלבני מעוגל 1"/>
          <p:cNvSpPr/>
          <p:nvPr/>
        </p:nvSpPr>
        <p:spPr>
          <a:xfrm>
            <a:off x="179512" y="1016732"/>
            <a:ext cx="4968552" cy="2196244"/>
          </a:xfrm>
          <a:prstGeom prst="wedgeRoundRectCallout">
            <a:avLst>
              <a:gd name="adj1" fmla="val 70799"/>
              <a:gd name="adj2" fmla="val 115312"/>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smtClean="0">
                <a:solidFill>
                  <a:schemeClr val="tx1"/>
                </a:solidFill>
                <a:latin typeface="Guttman Keren" pitchFamily="2" charset="-79"/>
                <a:cs typeface="Guttman Keren" pitchFamily="2" charset="-79"/>
              </a:rPr>
              <a:t>והשם יתברך יצילנו משגיאות </a:t>
            </a:r>
          </a:p>
          <a:p>
            <a:pPr algn="ctr"/>
            <a:r>
              <a:rPr lang="he-IL" sz="3200" dirty="0" smtClean="0">
                <a:solidFill>
                  <a:schemeClr val="tx1"/>
                </a:solidFill>
                <a:latin typeface="Guttman Keren" pitchFamily="2" charset="-79"/>
                <a:cs typeface="Guttman Keren" pitchFamily="2" charset="-79"/>
              </a:rPr>
              <a:t>ומתורתו יראנו נפלאות </a:t>
            </a:r>
          </a:p>
          <a:p>
            <a:pPr algn="ctr"/>
            <a:r>
              <a:rPr lang="he-IL" sz="3200" dirty="0" smtClean="0">
                <a:solidFill>
                  <a:schemeClr val="tx1"/>
                </a:solidFill>
                <a:latin typeface="Guttman Keren" pitchFamily="2" charset="-79"/>
                <a:cs typeface="Guttman Keren" pitchFamily="2" charset="-79"/>
              </a:rPr>
              <a:t>ויאיר עינינו במאור </a:t>
            </a:r>
          </a:p>
          <a:p>
            <a:pPr algn="ctr"/>
            <a:r>
              <a:rPr lang="he-IL" sz="3200" dirty="0" smtClean="0">
                <a:solidFill>
                  <a:schemeClr val="tx1"/>
                </a:solidFill>
                <a:latin typeface="Guttman Keren" pitchFamily="2" charset="-79"/>
                <a:cs typeface="Guttman Keren" pitchFamily="2" charset="-79"/>
              </a:rPr>
              <a:t>תורתו הקדושה.  אמן.</a:t>
            </a:r>
            <a:endParaRPr lang="he-IL" sz="3200" dirty="0">
              <a:solidFill>
                <a:schemeClr val="tx1"/>
              </a:solidFill>
              <a:latin typeface="Guttman Keren" pitchFamily="2" charset="-79"/>
              <a:cs typeface="Guttman Keren" pitchFamily="2" charset="-79"/>
            </a:endParaRPr>
          </a:p>
        </p:txBody>
      </p:sp>
      <p:sp>
        <p:nvSpPr>
          <p:cNvPr id="3" name="TextBox 2"/>
          <p:cNvSpPr txBox="1"/>
          <p:nvPr/>
        </p:nvSpPr>
        <p:spPr>
          <a:xfrm>
            <a:off x="611560" y="204404"/>
            <a:ext cx="7992888" cy="584775"/>
          </a:xfrm>
          <a:prstGeom prst="rect">
            <a:avLst/>
          </a:prstGeom>
          <a:noFill/>
        </p:spPr>
        <p:txBody>
          <a:bodyPr wrap="square" rtlCol="1">
            <a:spAutoFit/>
          </a:bodyPr>
          <a:lstStyle/>
          <a:p>
            <a:pPr algn="ctr"/>
            <a:r>
              <a:rPr lang="he-IL" sz="3200" dirty="0"/>
              <a:t>הרב מסיים את תשובתו </a:t>
            </a:r>
            <a:r>
              <a:rPr lang="he-IL" sz="3200" dirty="0" smtClean="0"/>
              <a:t>בעניין במלים </a:t>
            </a:r>
            <a:r>
              <a:rPr lang="he-IL" sz="3200" dirty="0"/>
              <a:t>. . .</a:t>
            </a:r>
          </a:p>
        </p:txBody>
      </p:sp>
    </p:spTree>
    <p:extLst>
      <p:ext uri="{BB962C8B-B14F-4D97-AF65-F5344CB8AC3E}">
        <p14:creationId xmlns:p14="http://schemas.microsoft.com/office/powerpoint/2010/main" val="21655368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260648"/>
            <a:ext cx="8784976" cy="1569660"/>
          </a:xfrm>
          <a:prstGeom prst="rect">
            <a:avLst/>
          </a:prstGeom>
          <a:noFill/>
        </p:spPr>
        <p:txBody>
          <a:bodyPr wrap="square" rtlCol="1">
            <a:spAutoFit/>
          </a:bodyPr>
          <a:lstStyle/>
          <a:p>
            <a:pPr algn="just"/>
            <a:r>
              <a:rPr lang="he-IL" sz="3200" dirty="0" smtClean="0"/>
              <a:t>דברים אלה מוכיחים עד כמה הרב היה מודע לאחריות הגדולה שהוא מקבל על עצמו בפסק ההלכה.  אחריות זו הוא קיבל על עצמו מתוך אהבה אין-סופית לכל בני עמו.</a:t>
            </a:r>
            <a:endParaRPr lang="he-IL" sz="3200" dirty="0"/>
          </a:p>
        </p:txBody>
      </p:sp>
      <p:pic>
        <p:nvPicPr>
          <p:cNvPr id="6146" name="Picture 2" descr="http://www.inn.co.il/static/Resizer.ashx/news/250/168/10035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834413"/>
            <a:ext cx="7272808" cy="4906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58330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323528" y="188640"/>
            <a:ext cx="8568952" cy="3046988"/>
          </a:xfrm>
          <a:prstGeom prst="rect">
            <a:avLst/>
          </a:prstGeom>
        </p:spPr>
        <p:txBody>
          <a:bodyPr wrap="square">
            <a:spAutoFit/>
          </a:bodyPr>
          <a:lstStyle/>
          <a:p>
            <a:pPr algn="just"/>
            <a:r>
              <a:rPr lang="he-IL" sz="3200" dirty="0" smtClean="0"/>
              <a:t>מתוך כך, אנחנו מבינים ללבו של אותו נער ממוצא אתיופי שחשש ממותו של הרב עובדיה.  הוא הסביר לרב </a:t>
            </a:r>
            <a:r>
              <a:rPr lang="he-IL" sz="3200" dirty="0" smtClean="0"/>
              <a:t>שרון,  </a:t>
            </a:r>
            <a:r>
              <a:rPr lang="he-IL" sz="3200" dirty="0" smtClean="0"/>
              <a:t>"רק הרב עובדיה החליט </a:t>
            </a:r>
            <a:r>
              <a:rPr lang="he-IL" sz="3200" dirty="0"/>
              <a:t>בהלכה שאנו האתיופים </a:t>
            </a:r>
            <a:r>
              <a:rPr lang="he-IL" sz="3200" dirty="0" smtClean="0"/>
              <a:t>יהודים.  כל </a:t>
            </a:r>
            <a:r>
              <a:rPr lang="he-IL" sz="3200" dirty="0"/>
              <a:t>עוד הוא </a:t>
            </a:r>
            <a:r>
              <a:rPr lang="he-IL" sz="3200" dirty="0" smtClean="0"/>
              <a:t>חי, </a:t>
            </a:r>
            <a:r>
              <a:rPr lang="he-IL" sz="3200" dirty="0"/>
              <a:t>אז הוא מגן </a:t>
            </a:r>
            <a:r>
              <a:rPr lang="he-IL" sz="3200" dirty="0" smtClean="0"/>
              <a:t>עלינו.  </a:t>
            </a:r>
            <a:r>
              <a:rPr lang="he-IL" sz="3200" dirty="0"/>
              <a:t>אני חושש ומפחד שיגרשו אותנו בחזרה לאתיופיה לאחר </a:t>
            </a:r>
            <a:r>
              <a:rPr lang="he-IL" sz="3200" dirty="0" smtClean="0"/>
              <a:t>שימות, </a:t>
            </a:r>
            <a:r>
              <a:rPr lang="he-IL" sz="3200" dirty="0"/>
              <a:t>כי לא יהיה משהו שיגן עלינו."</a:t>
            </a:r>
          </a:p>
        </p:txBody>
      </p:sp>
      <p:grpSp>
        <p:nvGrpSpPr>
          <p:cNvPr id="3" name="קבוצה 2"/>
          <p:cNvGrpSpPr/>
          <p:nvPr/>
        </p:nvGrpSpPr>
        <p:grpSpPr>
          <a:xfrm>
            <a:off x="2375756" y="3501008"/>
            <a:ext cx="4464496" cy="3227000"/>
            <a:chOff x="323528" y="4354429"/>
            <a:chExt cx="3096343" cy="2324223"/>
          </a:xfrm>
        </p:grpSpPr>
        <p:pic>
          <p:nvPicPr>
            <p:cNvPr id="4" name="Picture 2" descr="צילום: ראובן קסטרו"/>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354429"/>
              <a:ext cx="3096343" cy="231726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115616" y="6309320"/>
              <a:ext cx="1440160" cy="369332"/>
            </a:xfrm>
            <a:prstGeom prst="rect">
              <a:avLst/>
            </a:prstGeom>
            <a:noFill/>
          </p:spPr>
          <p:txBody>
            <a:bodyPr wrap="square" rtlCol="1">
              <a:spAutoFit/>
            </a:bodyPr>
            <a:lstStyle/>
            <a:p>
              <a:pPr algn="ctr"/>
              <a:r>
                <a:rPr lang="he-IL" dirty="0" smtClean="0">
                  <a:solidFill>
                    <a:schemeClr val="bg1"/>
                  </a:solidFill>
                  <a:latin typeface="Aharoni" pitchFamily="2" charset="-79"/>
                  <a:cs typeface="Aharoni" pitchFamily="2" charset="-79"/>
                </a:rPr>
                <a:t>הרב שלום כהן</a:t>
              </a:r>
              <a:endParaRPr lang="he-IL" dirty="0">
                <a:solidFill>
                  <a:schemeClr val="bg1"/>
                </a:solidFill>
                <a:latin typeface="Aharoni" pitchFamily="2" charset="-79"/>
                <a:cs typeface="Aharoni" pitchFamily="2" charset="-79"/>
              </a:endParaRPr>
            </a:p>
          </p:txBody>
        </p:sp>
      </p:grpSp>
    </p:spTree>
    <p:extLst>
      <p:ext uri="{BB962C8B-B14F-4D97-AF65-F5344CB8AC3E}">
        <p14:creationId xmlns:p14="http://schemas.microsoft.com/office/powerpoint/2010/main" val="38456279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95536" y="188640"/>
            <a:ext cx="8424936" cy="1684783"/>
          </a:xfrm>
        </p:spPr>
        <p:txBody>
          <a:bodyPr/>
          <a:lstStyle/>
          <a:p>
            <a:pPr marL="0" indent="0" algn="just">
              <a:buNone/>
            </a:pPr>
            <a:r>
              <a:rPr lang="he-IL" dirty="0" smtClean="0"/>
              <a:t>חובה עלינו ללכת בעקבות פסק ההלכה של גאון ויחיד בדורו, הרב עובדיה יוסף זצ"ל, ולנהוג באהבת ישראל כלפי אחינו העולים מאתיופיה!</a:t>
            </a:r>
            <a:endParaRPr lang="he-IL" dirty="0"/>
          </a:p>
        </p:txBody>
      </p:sp>
      <p:pic>
        <p:nvPicPr>
          <p:cNvPr id="3074" name="Picture 2" descr="http://www.jafi.org/NR/rdonlyres/B5A7624F-A5F6-4F4A-B58C-9C6E95A8CD38/0/aug01a3.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276872"/>
            <a:ext cx="8501803" cy="4250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405978"/>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TotalTime>
  <Words>1173</Words>
  <Application>Microsoft Office PowerPoint</Application>
  <PresentationFormat>‫הצגה על המסך (4:3)</PresentationFormat>
  <Paragraphs>48</Paragraphs>
  <Slides>34</Slides>
  <Notes>1</Notes>
  <HiddenSlides>0</HiddenSlides>
  <MMClips>0</MMClips>
  <ScaleCrop>false</ScaleCrop>
  <HeadingPairs>
    <vt:vector size="4" baseType="variant">
      <vt:variant>
        <vt:lpstr>ערכת נושא</vt:lpstr>
      </vt:variant>
      <vt:variant>
        <vt:i4>1</vt:i4>
      </vt:variant>
      <vt:variant>
        <vt:lpstr>כותרות שקופיות</vt:lpstr>
      </vt:variant>
      <vt:variant>
        <vt:i4>34</vt:i4>
      </vt:variant>
    </vt:vector>
  </HeadingPairs>
  <TitlesOfParts>
    <vt:vector size="35" baseType="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CUSTOMER</cp:lastModifiedBy>
  <cp:revision>59</cp:revision>
  <dcterms:created xsi:type="dcterms:W3CDTF">2013-10-16T08:36:09Z</dcterms:created>
  <dcterms:modified xsi:type="dcterms:W3CDTF">2013-10-21T14:01:41Z</dcterms:modified>
</cp:coreProperties>
</file>