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33" r:id="rId16"/>
    <p:sldId id="270" r:id="rId17"/>
    <p:sldId id="271" r:id="rId18"/>
    <p:sldId id="272" r:id="rId19"/>
    <p:sldId id="334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35" r:id="rId28"/>
    <p:sldId id="280" r:id="rId29"/>
    <p:sldId id="281" r:id="rId30"/>
    <p:sldId id="282" r:id="rId31"/>
    <p:sldId id="336" r:id="rId32"/>
    <p:sldId id="283" r:id="rId33"/>
    <p:sldId id="284" r:id="rId34"/>
    <p:sldId id="285" r:id="rId35"/>
    <p:sldId id="286" r:id="rId36"/>
    <p:sldId id="287" r:id="rId37"/>
    <p:sldId id="303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288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8" r:id="rId77"/>
    <p:sldId id="329" r:id="rId78"/>
    <p:sldId id="330" r:id="rId79"/>
    <p:sldId id="331" r:id="rId80"/>
    <p:sldId id="332" r:id="rId81"/>
    <p:sldId id="337" r:id="rId82"/>
    <p:sldId id="338" r:id="rId83"/>
    <p:sldId id="339" r:id="rId84"/>
    <p:sldId id="340" r:id="rId85"/>
    <p:sldId id="341" r:id="rId8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7" d="100"/>
          <a:sy n="77" d="100"/>
        </p:scale>
        <p:origin x="-95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E720301-A5B5-4C5F-9147-53CCC4D54268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A39481A-2659-4F81-9547-54D0CA805EE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657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934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0781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2716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2803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1751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0960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5963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2766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8047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6118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0354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0178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212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1666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0363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7356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9488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6508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6983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1152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5678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6966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5621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13877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7612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04971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1926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8460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0497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57818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18864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48448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33409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84886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76787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802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7518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97177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96737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79105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0954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00675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16189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02311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58669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77580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61460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03441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85162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52554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78655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45442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80062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039700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27640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10305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58322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43396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59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75068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81442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914695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10732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26651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589788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972191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77169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69718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608031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68784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31320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459922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684190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153447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913476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679467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300010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97531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576472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79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80240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81162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909015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79969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527754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437968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9481A-2659-4F81-9547-54D0CA805EE4}" type="slidenum">
              <a:rPr lang="he-IL" smtClean="0"/>
              <a:t>85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014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E556C43-16C9-48B2-AF34-F6C302ABA0E2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8EF2643-C3CC-41C1-BE98-0E86CBBA59B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 </a:t>
            </a:r>
            <a:r>
              <a:rPr lang="he-IL" sz="6000" dirty="0" smtClean="0"/>
              <a:t>פרשת וישלח </a:t>
            </a:r>
            <a:endParaRPr lang="he-IL" sz="6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e-IL" sz="6000" b="1" dirty="0" smtClean="0">
                <a:solidFill>
                  <a:srgbClr val="FF0000"/>
                </a:solidFill>
              </a:rPr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א- ב  בפרשה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א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נקבת החמור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/>
              <a:t>תשובה 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204864"/>
            <a:ext cx="7344816" cy="352839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sz="3400" b="1" dirty="0" smtClean="0">
                <a:solidFill>
                  <a:srgbClr val="00B050"/>
                </a:solidFill>
              </a:rPr>
              <a:t> אתון </a:t>
            </a:r>
          </a:p>
          <a:p>
            <a:pPr indent="0">
              <a:buNone/>
            </a:pPr>
            <a:endParaRPr lang="he-IL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5200" dirty="0" smtClean="0">
                <a:solidFill>
                  <a:srgbClr val="00B050"/>
                </a:solidFill>
              </a:rPr>
              <a:t> </a:t>
            </a:r>
            <a:r>
              <a:rPr lang="he-IL" sz="5200" b="1" dirty="0">
                <a:solidFill>
                  <a:srgbClr val="00B050"/>
                </a:solidFill>
              </a:rPr>
              <a:t>גְּמַלִּים מֵינִיקוֹת וּבְנֵיהֶם שְׁלֹשִׁים </a:t>
            </a:r>
            <a:endParaRPr lang="he-IL" sz="5200" b="1" dirty="0" smtClean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5200" b="1" dirty="0" smtClean="0">
                <a:solidFill>
                  <a:srgbClr val="00B050"/>
                </a:solidFill>
              </a:rPr>
              <a:t>פָּרוֹת </a:t>
            </a:r>
            <a:r>
              <a:rPr lang="he-IL" sz="5200" b="1" dirty="0">
                <a:solidFill>
                  <a:srgbClr val="00B050"/>
                </a:solidFill>
              </a:rPr>
              <a:t>אַרְבָּעִים וּפָרִים עֲשָׂרָה </a:t>
            </a:r>
            <a:endParaRPr lang="he-IL" sz="5200" b="1" dirty="0" smtClean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5200" b="1" dirty="0" err="1" smtClean="0">
                <a:solidFill>
                  <a:srgbClr val="00B050"/>
                </a:solidFill>
              </a:rPr>
              <a:t>אֲתֹנֹת</a:t>
            </a:r>
            <a:r>
              <a:rPr lang="he-IL" sz="5200" b="1" dirty="0" smtClean="0">
                <a:solidFill>
                  <a:srgbClr val="00B050"/>
                </a:solidFill>
              </a:rPr>
              <a:t> </a:t>
            </a:r>
            <a:r>
              <a:rPr lang="he-IL" sz="5200" b="1" dirty="0">
                <a:solidFill>
                  <a:srgbClr val="00B050"/>
                </a:solidFill>
              </a:rPr>
              <a:t>עֶשְׂרִים וַעְיָרִם עֲשָׂרָה:</a:t>
            </a:r>
          </a:p>
          <a:p>
            <a:pPr marL="0" indent="0" algn="ctr">
              <a:buNone/>
            </a:pPr>
            <a:endParaRPr lang="he-IL" sz="5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7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ב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416824" cy="3456384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שמו  הראשון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של בנימין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3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תשובה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348880"/>
            <a:ext cx="7560840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200" b="1" dirty="0" smtClean="0"/>
              <a:t> בן אוני </a:t>
            </a:r>
            <a:endParaRPr lang="he-IL" sz="3200" b="1" dirty="0"/>
          </a:p>
          <a:p>
            <a:pPr indent="0" algn="ctr">
              <a:buNone/>
            </a:pPr>
            <a:r>
              <a:rPr lang="he-IL" sz="3200" b="1" dirty="0" smtClean="0"/>
              <a:t> </a:t>
            </a:r>
            <a:r>
              <a:rPr lang="he-IL" sz="3200" b="1" dirty="0">
                <a:solidFill>
                  <a:srgbClr val="00B050"/>
                </a:solidFill>
              </a:rPr>
              <a:t>וַיְהִי בְּצֵאת נַפְשָׁהּ כִּי מֵתָה וַתִּקְרָא שְׁמוֹ בֶּן אוֹנִי וְאָבִיו קָרָא לוֹ בִנְיָמִין:</a:t>
            </a:r>
          </a:p>
          <a:p>
            <a:pPr marL="0" indent="0" algn="ctr"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3801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ב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200800" cy="3048001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מקום קבורתה של רחל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תשובה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312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בית לחם </a:t>
            </a:r>
            <a:endParaRPr lang="he-IL" sz="2800" b="1" dirty="0"/>
          </a:p>
          <a:p>
            <a:pPr indent="0" algn="ctr">
              <a:buNone/>
            </a:pPr>
            <a:r>
              <a:rPr lang="he-IL" sz="4300" b="1" dirty="0" smtClean="0">
                <a:solidFill>
                  <a:srgbClr val="00B050"/>
                </a:solidFill>
              </a:rPr>
              <a:t> </a:t>
            </a:r>
            <a:r>
              <a:rPr lang="he-IL" sz="4300" b="1" dirty="0" err="1">
                <a:solidFill>
                  <a:srgbClr val="00B050"/>
                </a:solidFill>
              </a:rPr>
              <a:t>וַתָּמָת</a:t>
            </a:r>
            <a:r>
              <a:rPr lang="he-IL" sz="4300" b="1" dirty="0">
                <a:solidFill>
                  <a:srgbClr val="00B050"/>
                </a:solidFill>
              </a:rPr>
              <a:t> רָחֵל וַתִּקָּבֵר בְּדֶרֶךְ </a:t>
            </a:r>
            <a:r>
              <a:rPr lang="he-IL" sz="4300" b="1" dirty="0" err="1">
                <a:solidFill>
                  <a:srgbClr val="00B050"/>
                </a:solidFill>
              </a:rPr>
              <a:t>אֶפְרָתָה</a:t>
            </a:r>
            <a:r>
              <a:rPr lang="he-IL" sz="4300" b="1" dirty="0">
                <a:solidFill>
                  <a:srgbClr val="00B050"/>
                </a:solidFill>
              </a:rPr>
              <a:t> הִוא בֵּית לָחֶם:</a:t>
            </a:r>
          </a:p>
          <a:p>
            <a:pPr marL="0" indent="0" algn="ctr">
              <a:buNone/>
            </a:pPr>
            <a:endParaRPr lang="he-IL" sz="2800" b="1" dirty="0" smtClean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2544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ב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בת  ישמעאל 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276872"/>
            <a:ext cx="6984776" cy="338437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sz="2100" dirty="0" smtClean="0"/>
              <a:t> </a:t>
            </a:r>
            <a:r>
              <a:rPr lang="he-IL" sz="3600" b="1" dirty="0" smtClean="0"/>
              <a:t>בשמת </a:t>
            </a:r>
          </a:p>
          <a:p>
            <a:pPr indent="0" algn="ctr">
              <a:buNone/>
            </a:pPr>
            <a:r>
              <a:rPr lang="he-IL" sz="3600" b="1" dirty="0" smtClean="0"/>
              <a:t> אחת מנשות עשו</a:t>
            </a:r>
            <a:r>
              <a:rPr lang="he-IL" sz="2800" b="1" dirty="0" smtClean="0"/>
              <a:t> </a:t>
            </a:r>
            <a:endParaRPr lang="he-IL" sz="2800" b="1" dirty="0"/>
          </a:p>
          <a:p>
            <a:pPr indent="0" algn="ctr">
              <a:buNone/>
            </a:pPr>
            <a:r>
              <a:rPr lang="he-IL" sz="6200" b="1" dirty="0" smtClean="0">
                <a:solidFill>
                  <a:srgbClr val="00B050"/>
                </a:solidFill>
              </a:rPr>
              <a:t>וְאֶת </a:t>
            </a:r>
            <a:r>
              <a:rPr lang="he-IL" sz="6200" b="1" dirty="0">
                <a:solidFill>
                  <a:srgbClr val="00B050"/>
                </a:solidFill>
              </a:rPr>
              <a:t>בָּשְׂמַת בַּת יִשְׁמָעֵאל אֲחוֹת </a:t>
            </a:r>
            <a:r>
              <a:rPr lang="he-IL" sz="6200" b="1" dirty="0" err="1">
                <a:solidFill>
                  <a:srgbClr val="00B050"/>
                </a:solidFill>
              </a:rPr>
              <a:t>נְבָיוֹת</a:t>
            </a:r>
            <a:r>
              <a:rPr lang="he-IL" sz="6200" b="1" dirty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endParaRPr lang="he-IL" sz="4100" b="1" dirty="0"/>
          </a:p>
        </p:txBody>
      </p:sp>
    </p:spTree>
    <p:extLst>
      <p:ext uri="{BB962C8B-B14F-4D97-AF65-F5344CB8AC3E}">
        <p14:creationId xmlns:p14="http://schemas.microsoft.com/office/powerpoint/2010/main" val="13427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b="1" dirty="0" smtClean="0"/>
              <a:t>ג </a:t>
            </a:r>
            <a:endParaRPr lang="he-IL" sz="6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רצועה בין מפרקית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/>
              <a:t>תשובה 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76872"/>
            <a:ext cx="7272808" cy="338437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sz="2600" b="1" dirty="0" smtClean="0"/>
              <a:t> </a:t>
            </a:r>
            <a:r>
              <a:rPr lang="he-IL" sz="3900" b="1" dirty="0" smtClean="0"/>
              <a:t>גיד </a:t>
            </a:r>
          </a:p>
          <a:p>
            <a:pPr indent="0" algn="ctr">
              <a:buNone/>
            </a:pPr>
            <a:r>
              <a:rPr lang="he-IL" sz="4000" b="1" dirty="0" smtClean="0"/>
              <a:t> </a:t>
            </a:r>
            <a:r>
              <a:rPr lang="he-IL" sz="4000" b="1" dirty="0">
                <a:solidFill>
                  <a:srgbClr val="00B050"/>
                </a:solidFill>
              </a:rPr>
              <a:t>עַל כֵּן לֹא יֹאכְלוּ בְנֵי יִשְׂרָאֵל אֶת גִּיד </a:t>
            </a:r>
            <a:r>
              <a:rPr lang="he-IL" sz="4000" b="1" dirty="0" err="1">
                <a:solidFill>
                  <a:srgbClr val="00B050"/>
                </a:solidFill>
              </a:rPr>
              <a:t>הַנָּשֶׁה</a:t>
            </a:r>
            <a:r>
              <a:rPr lang="he-IL" sz="4000" b="1" dirty="0">
                <a:solidFill>
                  <a:srgbClr val="00B050"/>
                </a:solidFill>
              </a:rPr>
              <a:t> אֲשֶׁר עַל כַּף הַיָּרֵךְ עַד הַיּוֹם הַזֶּה כִּי נָגַע בְּכַף יֶרֶךְ יַעֲקֹב בְּגִיד </a:t>
            </a:r>
            <a:r>
              <a:rPr lang="he-IL" sz="4000" b="1" dirty="0" err="1">
                <a:solidFill>
                  <a:srgbClr val="00B050"/>
                </a:solidFill>
              </a:rPr>
              <a:t>הַנָּשֶׁה</a:t>
            </a:r>
            <a:r>
              <a:rPr lang="he-IL" sz="4000" b="1" dirty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endParaRPr lang="he-IL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ד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err="1" smtClean="0">
                <a:solidFill>
                  <a:srgbClr val="00B050"/>
                </a:solidFill>
              </a:rPr>
              <a:t>מניקת</a:t>
            </a:r>
            <a:r>
              <a:rPr lang="he-IL" sz="6000" b="1" dirty="0" smtClean="0">
                <a:solidFill>
                  <a:srgbClr val="00B050"/>
                </a:solidFill>
              </a:rPr>
              <a:t> רבקה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9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תשובה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128792" cy="33843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 </a:t>
            </a:r>
            <a:r>
              <a:rPr lang="he-IL" sz="4100" b="1" dirty="0" smtClean="0"/>
              <a:t>דבורה </a:t>
            </a: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B050"/>
                </a:solidFill>
              </a:rPr>
              <a:t> </a:t>
            </a:r>
            <a:r>
              <a:rPr lang="he-IL" sz="5700" b="1" dirty="0" err="1">
                <a:solidFill>
                  <a:srgbClr val="00B050"/>
                </a:solidFill>
              </a:rPr>
              <a:t>וַתָּמָת</a:t>
            </a:r>
            <a:r>
              <a:rPr lang="he-IL" sz="5700" b="1" dirty="0">
                <a:solidFill>
                  <a:srgbClr val="00B050"/>
                </a:solidFill>
              </a:rPr>
              <a:t> דְּבֹרָה מֵינֶקֶת רִבְקָה וַתִּקָּבֵר מִתַּחַת לְבֵית אֵל תַּחַת הָאַלּוֹן וַיִּקְרָא שְׁמוֹ אַלּוֹן בָּכוּת: </a:t>
            </a:r>
          </a:p>
          <a:p>
            <a:pPr marL="0" indent="0" algn="ctr">
              <a:buNone/>
            </a:pPr>
            <a:endParaRPr lang="he-IL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2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b="1" dirty="0" smtClean="0"/>
              <a:t>ז</a:t>
            </a:r>
            <a:endParaRPr lang="he-IL" sz="6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222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כנוי ותואר  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גנאי לאישה  </a:t>
            </a:r>
          </a:p>
          <a:p>
            <a:pPr marL="0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7128792" cy="304800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2800" b="1" dirty="0" smtClean="0"/>
              <a:t>זונה </a:t>
            </a:r>
            <a:endParaRPr lang="he-IL" sz="4400" b="1" dirty="0"/>
          </a:p>
          <a:p>
            <a:pPr indent="0"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 </a:t>
            </a:r>
            <a:r>
              <a:rPr lang="he-IL" sz="4400" b="1" dirty="0">
                <a:solidFill>
                  <a:srgbClr val="00B050"/>
                </a:solidFill>
              </a:rPr>
              <a:t>וַיֹּאמְרוּ </a:t>
            </a:r>
            <a:r>
              <a:rPr lang="he-IL" sz="4400" b="1" dirty="0" err="1">
                <a:solidFill>
                  <a:srgbClr val="00B050"/>
                </a:solidFill>
              </a:rPr>
              <a:t>הַכְזוֹנָה</a:t>
            </a:r>
            <a:r>
              <a:rPr lang="he-IL" sz="4400" b="1" dirty="0">
                <a:solidFill>
                  <a:srgbClr val="00B050"/>
                </a:solidFill>
              </a:rPr>
              <a:t> יַעֲשֶׂה אֶת אֲחוֹתֵנוּ </a:t>
            </a:r>
            <a:endParaRPr lang="he-IL" sz="4400" b="1" dirty="0" smtClean="0">
              <a:solidFill>
                <a:srgbClr val="00B050"/>
              </a:solidFill>
            </a:endParaRPr>
          </a:p>
          <a:p>
            <a:pPr indent="0" algn="ctr">
              <a:buNone/>
            </a:pPr>
            <a:endParaRPr lang="he-IL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ח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עמו של שכם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272808" cy="32095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1400" dirty="0" smtClean="0"/>
              <a:t> </a:t>
            </a:r>
            <a:r>
              <a:rPr lang="he-IL" sz="3200" b="1" dirty="0" err="1" smtClean="0"/>
              <a:t>חיוי</a:t>
            </a:r>
            <a:endParaRPr lang="he-IL" sz="3200" b="1" dirty="0"/>
          </a:p>
          <a:p>
            <a:pPr indent="0" algn="ctr">
              <a:buNone/>
            </a:pPr>
            <a:r>
              <a:rPr lang="he-IL" sz="4800" b="1" dirty="0" smtClean="0">
                <a:solidFill>
                  <a:srgbClr val="00B050"/>
                </a:solidFill>
              </a:rPr>
              <a:t> </a:t>
            </a:r>
            <a:r>
              <a:rPr lang="he-IL" sz="4800" b="1" dirty="0">
                <a:solidFill>
                  <a:srgbClr val="00B050"/>
                </a:solidFill>
              </a:rPr>
              <a:t>וַיַּרְא אֹתָהּ שְׁכֶם בֶּן חֲמוֹר </a:t>
            </a:r>
            <a:r>
              <a:rPr lang="he-IL" sz="4800" b="1" dirty="0" err="1">
                <a:solidFill>
                  <a:srgbClr val="00B050"/>
                </a:solidFill>
              </a:rPr>
              <a:t>הַחִוִּי</a:t>
            </a:r>
            <a:r>
              <a:rPr lang="he-IL" sz="4800" b="1" dirty="0">
                <a:solidFill>
                  <a:srgbClr val="00B050"/>
                </a:solidFill>
              </a:rPr>
              <a:t> נְשִׂיא הָאָרֶץ  </a:t>
            </a:r>
          </a:p>
        </p:txBody>
      </p:sp>
    </p:spTree>
    <p:extLst>
      <p:ext uri="{BB962C8B-B14F-4D97-AF65-F5344CB8AC3E}">
        <p14:creationId xmlns:p14="http://schemas.microsoft.com/office/powerpoint/2010/main" val="378978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מעשה טוב \ טובה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6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76872"/>
            <a:ext cx="7344816" cy="3456384"/>
          </a:xfrm>
        </p:spPr>
        <p:txBody>
          <a:bodyPr>
            <a:normAutofit fontScale="25000" lnSpcReduction="20000"/>
          </a:bodyPr>
          <a:lstStyle/>
          <a:p>
            <a:pPr indent="0" algn="ctr">
              <a:buNone/>
            </a:pPr>
            <a:r>
              <a:rPr lang="he-IL" b="1" dirty="0" smtClean="0"/>
              <a:t> </a:t>
            </a:r>
            <a:r>
              <a:rPr lang="he-IL" sz="11200" b="1" dirty="0" smtClean="0"/>
              <a:t>חסד \ חסדים</a:t>
            </a:r>
            <a:endParaRPr lang="he-IL" sz="7200" b="1" dirty="0"/>
          </a:p>
          <a:p>
            <a:pPr indent="0" algn="ctr">
              <a:buNone/>
            </a:pPr>
            <a:r>
              <a:rPr lang="he-IL" sz="16000" b="1" dirty="0" smtClean="0">
                <a:solidFill>
                  <a:srgbClr val="00B050"/>
                </a:solidFill>
              </a:rPr>
              <a:t> </a:t>
            </a:r>
            <a:r>
              <a:rPr lang="he-IL" sz="16000" b="1" dirty="0">
                <a:solidFill>
                  <a:srgbClr val="00B050"/>
                </a:solidFill>
              </a:rPr>
              <a:t>קָטֹנְתִּי מִכֹּל הַחֲסָדִים וּמִכָּל הָאֱמֶת אֲשֶׁר עָשִׂיתָ אֶת עַבְדֶּךָ כִּי בְמַקְלִי עָבַרְתִּי אֶת הַיַּרְדֵּן הַזֶּה וְעַתָּה הָיִיתִי לִשְׁנֵי מַחֲנוֹת:</a:t>
            </a:r>
          </a:p>
          <a:p>
            <a:pPr indent="0" algn="ctr">
              <a:buNone/>
            </a:pPr>
            <a:r>
              <a:rPr lang="he-IL" sz="16000" b="1" dirty="0" smtClean="0">
                <a:solidFill>
                  <a:srgbClr val="00B050"/>
                </a:solidFill>
              </a:rPr>
              <a:t> </a:t>
            </a:r>
            <a:endParaRPr lang="he-IL" sz="1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9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אביו של שכם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חמור </a:t>
            </a:r>
          </a:p>
          <a:p>
            <a:pPr marL="0" indent="0" algn="ctr">
              <a:buNone/>
            </a:pPr>
            <a:r>
              <a:rPr lang="he-IL" sz="2800" b="1" dirty="0" smtClean="0"/>
              <a:t> </a:t>
            </a:r>
            <a:r>
              <a:rPr lang="he-IL" sz="4000" b="1" dirty="0">
                <a:solidFill>
                  <a:srgbClr val="00B050"/>
                </a:solidFill>
              </a:rPr>
              <a:t>וַיַּרְא אֹתָהּ שְׁכֶם בֶּן חֲמוֹר </a:t>
            </a:r>
            <a:r>
              <a:rPr lang="he-IL" sz="4000" b="1" dirty="0" err="1">
                <a:solidFill>
                  <a:srgbClr val="00B050"/>
                </a:solidFill>
              </a:rPr>
              <a:t>הַחִוִּי</a:t>
            </a:r>
            <a:r>
              <a:rPr lang="he-IL" sz="4000" b="1" dirty="0">
                <a:solidFill>
                  <a:srgbClr val="00B050"/>
                </a:solidFill>
              </a:rPr>
              <a:t> נְשִׂיא הָאָרֶץ </a:t>
            </a:r>
            <a:r>
              <a:rPr lang="he-IL" sz="4000" b="1" dirty="0" err="1">
                <a:solidFill>
                  <a:srgbClr val="00B050"/>
                </a:solidFill>
              </a:rPr>
              <a:t>וַיִּקַּח</a:t>
            </a:r>
            <a:r>
              <a:rPr lang="he-IL" sz="4000" b="1" dirty="0">
                <a:solidFill>
                  <a:srgbClr val="00B050"/>
                </a:solidFill>
              </a:rPr>
              <a:t> אֹתָהּ וַיִּשְׁכַּב אֹתָהּ וַיְעַנֶּהָ </a:t>
            </a:r>
          </a:p>
        </p:txBody>
      </p:sp>
    </p:spTree>
    <p:extLst>
      <p:ext uri="{BB962C8B-B14F-4D97-AF65-F5344CB8AC3E}">
        <p14:creationId xmlns:p14="http://schemas.microsoft.com/office/powerpoint/2010/main" val="24620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 </a:t>
            </a:r>
            <a:r>
              <a:rPr lang="he-IL" dirty="0" smtClean="0"/>
              <a:t>ט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מצב ויחס של קדושה  הוא והיפוכו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2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132856"/>
            <a:ext cx="7344816" cy="367240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sz="2300" dirty="0" smtClean="0"/>
              <a:t> </a:t>
            </a:r>
            <a:r>
              <a:rPr lang="he-IL" sz="3800" b="1" dirty="0" smtClean="0"/>
              <a:t>טהרה – טומאה </a:t>
            </a:r>
          </a:p>
          <a:p>
            <a:pPr indent="0" algn="ctr">
              <a:buNone/>
            </a:pPr>
            <a:endParaRPr lang="he-IL" sz="3800" b="1" dirty="0"/>
          </a:p>
          <a:p>
            <a:pPr indent="0" algn="ctr">
              <a:buNone/>
            </a:pPr>
            <a:r>
              <a:rPr lang="he-IL" sz="3800" b="1" dirty="0" smtClean="0"/>
              <a:t> </a:t>
            </a:r>
            <a:r>
              <a:rPr lang="he-IL" sz="3800" b="1" dirty="0">
                <a:solidFill>
                  <a:srgbClr val="00B050"/>
                </a:solidFill>
              </a:rPr>
              <a:t>וַיַּעֲנוּ בְנֵי יַעֲקֹב אֶת שְׁכֶם וְאֶת חֲמוֹר אָבִיו בְּמִרְמָה וַיְדַבֵּרוּ אֲשֶׁר טִמֵּא אֵת דִּינָה </a:t>
            </a:r>
            <a:r>
              <a:rPr lang="he-IL" sz="3800" b="1" dirty="0" err="1">
                <a:solidFill>
                  <a:srgbClr val="00B050"/>
                </a:solidFill>
              </a:rPr>
              <a:t>אֲחֹתָם</a:t>
            </a:r>
            <a:r>
              <a:rPr lang="he-IL" sz="3800" b="1" dirty="0" smtClean="0">
                <a:solidFill>
                  <a:srgbClr val="00B050"/>
                </a:solidFill>
              </a:rPr>
              <a:t>:</a:t>
            </a:r>
            <a:endParaRPr lang="he-IL" sz="3800" b="1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3800" b="1" dirty="0" smtClean="0">
                <a:solidFill>
                  <a:srgbClr val="00B050"/>
                </a:solidFill>
              </a:rPr>
              <a:t> </a:t>
            </a:r>
            <a:r>
              <a:rPr lang="he-IL" sz="3800" b="1" dirty="0">
                <a:solidFill>
                  <a:srgbClr val="00B050"/>
                </a:solidFill>
              </a:rPr>
              <a:t>וַיֹּאמֶר יַעֲקֹב אֶל בֵּיתוֹ וְאֶל כָּל אֲשֶׁר עִמּוֹ </a:t>
            </a:r>
            <a:r>
              <a:rPr lang="he-IL" sz="3800" b="1" dirty="0" err="1">
                <a:solidFill>
                  <a:srgbClr val="00B050"/>
                </a:solidFill>
              </a:rPr>
              <a:t>הָסִרו</a:t>
            </a:r>
            <a:r>
              <a:rPr lang="he-IL" sz="3800" b="1" dirty="0">
                <a:solidFill>
                  <a:srgbClr val="00B050"/>
                </a:solidFill>
              </a:rPr>
              <a:t>ּ אֶת </a:t>
            </a:r>
            <a:r>
              <a:rPr lang="he-IL" sz="3800" b="1" dirty="0" err="1">
                <a:solidFill>
                  <a:srgbClr val="00B050"/>
                </a:solidFill>
              </a:rPr>
              <a:t>אֱלֹהֵי</a:t>
            </a:r>
            <a:r>
              <a:rPr lang="he-IL" sz="3800" b="1" dirty="0">
                <a:solidFill>
                  <a:srgbClr val="00B050"/>
                </a:solidFill>
              </a:rPr>
              <a:t> </a:t>
            </a:r>
            <a:r>
              <a:rPr lang="he-IL" sz="3800" b="1" dirty="0" err="1">
                <a:solidFill>
                  <a:srgbClr val="00B050"/>
                </a:solidFill>
              </a:rPr>
              <a:t>הַנֵּכָר</a:t>
            </a:r>
            <a:r>
              <a:rPr lang="he-IL" sz="3800" b="1" dirty="0">
                <a:solidFill>
                  <a:srgbClr val="00B050"/>
                </a:solidFill>
              </a:rPr>
              <a:t> אֲשֶׁר בְּתֹכְכֶם </a:t>
            </a:r>
            <a:r>
              <a:rPr lang="he-IL" sz="3800" b="1" dirty="0" err="1">
                <a:solidFill>
                  <a:srgbClr val="00B050"/>
                </a:solidFill>
              </a:rPr>
              <a:t>וְהִטַּהֲרו</a:t>
            </a:r>
            <a:r>
              <a:rPr lang="he-IL" sz="3800" b="1" dirty="0">
                <a:solidFill>
                  <a:srgbClr val="00B050"/>
                </a:solidFill>
              </a:rPr>
              <a:t>ּ וְהַחֲלִיפוּ </a:t>
            </a:r>
            <a:r>
              <a:rPr lang="he-IL" sz="3800" b="1" dirty="0" err="1">
                <a:solidFill>
                  <a:srgbClr val="00B050"/>
                </a:solidFill>
              </a:rPr>
              <a:t>שִׂמְלֹתֵיכֶם</a:t>
            </a:r>
            <a:r>
              <a:rPr lang="he-IL" sz="3800" b="1" dirty="0">
                <a:solidFill>
                  <a:srgbClr val="00B050"/>
                </a:solidFill>
              </a:rPr>
              <a:t>:</a:t>
            </a:r>
          </a:p>
          <a:p>
            <a:pPr indent="0" algn="ctr">
              <a:buNone/>
            </a:pPr>
            <a:endParaRPr lang="he-IL" sz="2800" b="1" dirty="0"/>
          </a:p>
          <a:p>
            <a:pPr marL="0" indent="0" algn="ctr">
              <a:buNone/>
            </a:pPr>
            <a:endParaRPr lang="he-IL" sz="2800" b="1" dirty="0" smtClean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9672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איבר בגוף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5055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3648" y="1124744"/>
            <a:ext cx="6400800" cy="685800"/>
          </a:xfrm>
        </p:spPr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204864"/>
            <a:ext cx="7560840" cy="367240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he-IL" sz="3500" b="1" dirty="0" smtClean="0"/>
              <a:t>יד \ ירך </a:t>
            </a:r>
            <a:endParaRPr lang="he-IL" sz="4500" b="1" dirty="0" smtClean="0"/>
          </a:p>
          <a:p>
            <a:pPr indent="0" algn="ctr">
              <a:buNone/>
            </a:pPr>
            <a:endParaRPr lang="he-IL" sz="3000" b="1" dirty="0"/>
          </a:p>
          <a:p>
            <a:pPr indent="0" algn="ctr">
              <a:buNone/>
            </a:pPr>
            <a:r>
              <a:rPr lang="he-IL" sz="4500" b="1" dirty="0" smtClean="0">
                <a:solidFill>
                  <a:srgbClr val="00B050"/>
                </a:solidFill>
              </a:rPr>
              <a:t> </a:t>
            </a:r>
            <a:r>
              <a:rPr lang="he-IL" sz="4500" b="1" dirty="0">
                <a:solidFill>
                  <a:srgbClr val="00B050"/>
                </a:solidFill>
              </a:rPr>
              <a:t>הַצִּילֵנִי נָא מִיַּד אָחִי מִיַּד עֵשָׂו כִּי יָרֵא אָנֹכִי אֹתוֹ פֶּן יָבוֹא וְהִכַּנִי אֵם עַל בָּנִים</a:t>
            </a:r>
            <a:r>
              <a:rPr lang="he-IL" sz="4500" b="1" dirty="0" smtClean="0">
                <a:solidFill>
                  <a:srgbClr val="00B050"/>
                </a:solidFill>
              </a:rPr>
              <a:t>:</a:t>
            </a:r>
          </a:p>
          <a:p>
            <a:pPr indent="0" algn="ctr">
              <a:buNone/>
            </a:pPr>
            <a:endParaRPr lang="he-IL" sz="4500" b="1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4500" b="1" dirty="0" smtClean="0">
                <a:solidFill>
                  <a:srgbClr val="00B050"/>
                </a:solidFill>
              </a:rPr>
              <a:t> </a:t>
            </a:r>
            <a:r>
              <a:rPr lang="he-IL" sz="4500" b="1" dirty="0">
                <a:solidFill>
                  <a:srgbClr val="00B050"/>
                </a:solidFill>
              </a:rPr>
              <a:t>וַיָּלֶן שָׁם בַּלַּיְלָה הַהוּא </a:t>
            </a:r>
            <a:r>
              <a:rPr lang="he-IL" sz="4500" b="1" dirty="0" err="1">
                <a:solidFill>
                  <a:srgbClr val="00B050"/>
                </a:solidFill>
              </a:rPr>
              <a:t>וַיִּקַּח</a:t>
            </a:r>
            <a:r>
              <a:rPr lang="he-IL" sz="4500" b="1" dirty="0">
                <a:solidFill>
                  <a:srgbClr val="00B050"/>
                </a:solidFill>
              </a:rPr>
              <a:t> מִן הַבָּא בְיָדוֹ מִנְחָה לְעֵשָׂו אָחִיו:</a:t>
            </a:r>
          </a:p>
          <a:p>
            <a:pPr indent="0" algn="ctr">
              <a:buNone/>
            </a:pPr>
            <a:endParaRPr lang="he-IL" sz="4500" b="1" dirty="0" smtClean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4500" b="1" dirty="0" smtClean="0">
                <a:solidFill>
                  <a:srgbClr val="00B050"/>
                </a:solidFill>
              </a:rPr>
              <a:t> </a:t>
            </a:r>
            <a:r>
              <a:rPr lang="he-IL" sz="4500" b="1" dirty="0">
                <a:solidFill>
                  <a:srgbClr val="00B050"/>
                </a:solidFill>
              </a:rPr>
              <a:t>וַיַּרְא כִּי לֹא </a:t>
            </a:r>
            <a:r>
              <a:rPr lang="he-IL" sz="4500" b="1" dirty="0" err="1">
                <a:solidFill>
                  <a:srgbClr val="00B050"/>
                </a:solidFill>
              </a:rPr>
              <a:t>יָכֹל</a:t>
            </a:r>
            <a:r>
              <a:rPr lang="he-IL" sz="4500" b="1" dirty="0">
                <a:solidFill>
                  <a:srgbClr val="00B050"/>
                </a:solidFill>
              </a:rPr>
              <a:t> לוֹ וַיִּגַּע בְּכַף יְרֵכוֹ וַתֵּקַע כַּף יֶרֶךְ יַעֲקֹב </a:t>
            </a:r>
            <a:r>
              <a:rPr lang="he-IL" sz="4500" b="1" dirty="0" err="1">
                <a:solidFill>
                  <a:srgbClr val="00B050"/>
                </a:solidFill>
              </a:rPr>
              <a:t>בְּהֵאָבְקו</a:t>
            </a:r>
            <a:r>
              <a:rPr lang="he-IL" sz="4500" b="1" dirty="0">
                <a:solidFill>
                  <a:srgbClr val="00B050"/>
                </a:solidFill>
              </a:rPr>
              <a:t>ֹ עִמּוֹ</a:t>
            </a:r>
            <a:r>
              <a:rPr lang="he-IL" sz="4500" b="1" dirty="0" smtClean="0">
                <a:solidFill>
                  <a:srgbClr val="00B050"/>
                </a:solidFill>
              </a:rPr>
              <a:t>:</a:t>
            </a:r>
          </a:p>
          <a:p>
            <a:pPr indent="0" algn="ctr">
              <a:buNone/>
            </a:pPr>
            <a:endParaRPr lang="he-IL" sz="4500" b="1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4500" b="1" dirty="0" smtClean="0">
                <a:solidFill>
                  <a:srgbClr val="00B050"/>
                </a:solidFill>
              </a:rPr>
              <a:t> </a:t>
            </a:r>
            <a:r>
              <a:rPr lang="he-IL" sz="4500" b="1" dirty="0">
                <a:solidFill>
                  <a:srgbClr val="00B050"/>
                </a:solidFill>
              </a:rPr>
              <a:t>וַיִּתְּנוּ אֶל יַעֲקֹב אֵת כָּל </a:t>
            </a:r>
            <a:r>
              <a:rPr lang="he-IL" sz="4500" b="1" dirty="0" err="1">
                <a:solidFill>
                  <a:srgbClr val="00B050"/>
                </a:solidFill>
              </a:rPr>
              <a:t>אֱלֹהֵי</a:t>
            </a:r>
            <a:r>
              <a:rPr lang="he-IL" sz="4500" b="1" dirty="0">
                <a:solidFill>
                  <a:srgbClr val="00B050"/>
                </a:solidFill>
              </a:rPr>
              <a:t> </a:t>
            </a:r>
            <a:r>
              <a:rPr lang="he-IL" sz="4500" b="1" dirty="0" err="1">
                <a:solidFill>
                  <a:srgbClr val="00B050"/>
                </a:solidFill>
              </a:rPr>
              <a:t>הַנֵּכָר</a:t>
            </a:r>
            <a:r>
              <a:rPr lang="he-IL" sz="4500" b="1" dirty="0">
                <a:solidFill>
                  <a:srgbClr val="00B050"/>
                </a:solidFill>
              </a:rPr>
              <a:t> אֲשֶׁר בְּיָדָם וְאֶת הַנְּזָמִים אֲשֶׁר בְּאָזְנֵיהֶם </a:t>
            </a:r>
            <a:r>
              <a:rPr lang="he-IL" sz="4500" b="1" dirty="0" err="1">
                <a:solidFill>
                  <a:srgbClr val="00B050"/>
                </a:solidFill>
              </a:rPr>
              <a:t>וַיִּטְמֹן</a:t>
            </a:r>
            <a:r>
              <a:rPr lang="he-IL" sz="4500" b="1" dirty="0">
                <a:solidFill>
                  <a:srgbClr val="00B050"/>
                </a:solidFill>
              </a:rPr>
              <a:t> אֹתָם יַעֲקֹב תַּחַת הָאֵלָה אֲשֶׁר עִם שְׁכֶם:</a:t>
            </a:r>
          </a:p>
          <a:p>
            <a:pPr indent="0" algn="ctr">
              <a:buNone/>
            </a:pPr>
            <a:endParaRPr lang="he-IL" sz="2800" b="1" dirty="0"/>
          </a:p>
          <a:p>
            <a:pPr marL="0" indent="0" algn="ctr">
              <a:buNone/>
            </a:pP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41929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שמו של הנחל אותו עבר יעקב   בדרכו לכנען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200" dirty="0" err="1" smtClean="0"/>
              <a:t>יבוק</a:t>
            </a:r>
            <a:r>
              <a:rPr lang="he-IL" sz="3200" dirty="0" smtClean="0"/>
              <a:t> </a:t>
            </a:r>
            <a:endParaRPr lang="he-IL" sz="3200" dirty="0"/>
          </a:p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3200" b="1" dirty="0" err="1">
                <a:solidFill>
                  <a:srgbClr val="00B050"/>
                </a:solidFill>
              </a:rPr>
              <a:t>וַיָּקָם</a:t>
            </a:r>
            <a:r>
              <a:rPr lang="he-IL" sz="3200" b="1" dirty="0">
                <a:solidFill>
                  <a:srgbClr val="00B050"/>
                </a:solidFill>
              </a:rPr>
              <a:t> בַּלַּיְלָה הוּא </a:t>
            </a:r>
            <a:r>
              <a:rPr lang="he-IL" sz="3200" b="1" dirty="0" err="1">
                <a:solidFill>
                  <a:srgbClr val="00B050"/>
                </a:solidFill>
              </a:rPr>
              <a:t>וַיִּקַּח</a:t>
            </a:r>
            <a:r>
              <a:rPr lang="he-IL" sz="3200" b="1" dirty="0">
                <a:solidFill>
                  <a:srgbClr val="00B050"/>
                </a:solidFill>
              </a:rPr>
              <a:t> אֶת שְׁתֵּי נָשָׁיו וְאֶת שְׁתֵּי </a:t>
            </a:r>
            <a:r>
              <a:rPr lang="he-IL" sz="3200" b="1" dirty="0" err="1">
                <a:solidFill>
                  <a:srgbClr val="00B050"/>
                </a:solidFill>
              </a:rPr>
              <a:t>שִׁפְחֹתָיו</a:t>
            </a:r>
            <a:r>
              <a:rPr lang="he-IL" sz="3200" b="1" dirty="0">
                <a:solidFill>
                  <a:srgbClr val="00B050"/>
                </a:solidFill>
              </a:rPr>
              <a:t> וְאֶת אַחַד עָשָׂר יְלָדָיו וַיַּעֲבֹר אֵת מַעֲבַר </a:t>
            </a:r>
            <a:r>
              <a:rPr lang="he-IL" sz="3200" b="1" dirty="0" err="1">
                <a:solidFill>
                  <a:srgbClr val="00B050"/>
                </a:solidFill>
              </a:rPr>
              <a:t>יַבֹּק</a:t>
            </a:r>
            <a:r>
              <a:rPr lang="he-IL" sz="3200" b="1" dirty="0">
                <a:solidFill>
                  <a:srgbClr val="00B050"/>
                </a:solidFill>
              </a:rPr>
              <a:t>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596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416824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1400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שם שניתן ליעקב על הצלחתו במאבק עם המלאך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348880"/>
            <a:ext cx="7200800" cy="33123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sz="2800" b="1" dirty="0" smtClean="0"/>
              <a:t> ישראל </a:t>
            </a:r>
            <a:endParaRPr lang="he-IL" sz="2800" b="1" dirty="0"/>
          </a:p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4600" b="1" dirty="0">
                <a:solidFill>
                  <a:srgbClr val="00B050"/>
                </a:solidFill>
              </a:rPr>
              <a:t>וַיֹּאמֶר לֹא יַעֲקֹב יֵאָמֵר עוֹד שִׁמְךָ כִּי אִם יִשְׂרָאֵל כִּי שָׂרִיתָ עִם </a:t>
            </a:r>
            <a:r>
              <a:rPr lang="he-IL" sz="4600" b="1" dirty="0" err="1">
                <a:solidFill>
                  <a:srgbClr val="00B050"/>
                </a:solidFill>
              </a:rPr>
              <a:t>אֱלֹהִים</a:t>
            </a:r>
            <a:r>
              <a:rPr lang="he-IL" sz="4600" b="1" dirty="0">
                <a:solidFill>
                  <a:srgbClr val="00B050"/>
                </a:solidFill>
              </a:rPr>
              <a:t> וְעִם אֲנָשִׁים וַתּוּכָל:</a:t>
            </a:r>
          </a:p>
          <a:p>
            <a:pPr marL="0" indent="0" algn="ctr">
              <a:buNone/>
            </a:pPr>
            <a:endParaRPr lang="he-IL" sz="3100" b="1" dirty="0"/>
          </a:p>
        </p:txBody>
      </p:sp>
    </p:spTree>
    <p:extLst>
      <p:ext uri="{BB962C8B-B14F-4D97-AF65-F5344CB8AC3E}">
        <p14:creationId xmlns:p14="http://schemas.microsoft.com/office/powerpoint/2010/main" val="21543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272808" cy="31508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/>
              <a:t>פרד </a:t>
            </a:r>
          </a:p>
          <a:p>
            <a:pPr marL="0" indent="0" algn="ctr">
              <a:buNone/>
            </a:pPr>
            <a:r>
              <a:rPr lang="he-IL" sz="6000" b="1" dirty="0" smtClean="0"/>
              <a:t> עירוב של סוס  וחמור </a:t>
            </a:r>
          </a:p>
          <a:p>
            <a:pPr marL="0" indent="0" algn="ctr">
              <a:buNone/>
            </a:pP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1646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344816" cy="3209529"/>
          </a:xfr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ימים </a:t>
            </a:r>
            <a:endParaRPr lang="he-IL" sz="2800" b="1" dirty="0"/>
          </a:p>
          <a:p>
            <a:pPr indent="0" algn="ctr">
              <a:buNone/>
            </a:pPr>
            <a:r>
              <a:rPr lang="he-IL" sz="5100" b="1" dirty="0" smtClean="0">
                <a:solidFill>
                  <a:srgbClr val="00B050"/>
                </a:solidFill>
              </a:rPr>
              <a:t> </a:t>
            </a:r>
            <a:r>
              <a:rPr lang="he-IL" sz="5100" b="1" dirty="0">
                <a:solidFill>
                  <a:srgbClr val="00B050"/>
                </a:solidFill>
              </a:rPr>
              <a:t>וְאֵלֶּה בְנֵי צִבְעוֹן וְאַיָּה וַעֲנָה הוּא עֲנָה אֲשֶׁר מָצָא אֶת הַיֵּמִם בַּמִּדְבָּר בִּרְעֹתוֹ אֶת </a:t>
            </a:r>
            <a:r>
              <a:rPr lang="he-IL" sz="5100" b="1" dirty="0" err="1">
                <a:solidFill>
                  <a:srgbClr val="00B050"/>
                </a:solidFill>
              </a:rPr>
              <a:t>הַחֲמֹרִים</a:t>
            </a:r>
            <a:r>
              <a:rPr lang="he-IL" sz="5100" b="1" dirty="0">
                <a:solidFill>
                  <a:srgbClr val="00B050"/>
                </a:solidFill>
              </a:rPr>
              <a:t> </a:t>
            </a:r>
            <a:r>
              <a:rPr lang="he-IL" sz="5100" b="1" dirty="0" err="1">
                <a:solidFill>
                  <a:srgbClr val="00B050"/>
                </a:solidFill>
              </a:rPr>
              <a:t>לְצִבְעוֹן</a:t>
            </a:r>
            <a:r>
              <a:rPr lang="he-IL" sz="5100" b="1" dirty="0">
                <a:solidFill>
                  <a:srgbClr val="00B050"/>
                </a:solidFill>
              </a:rPr>
              <a:t> אָבִיו:</a:t>
            </a:r>
          </a:p>
          <a:p>
            <a:pPr indent="0" algn="ctr">
              <a:buNone/>
            </a:pPr>
            <a:endParaRPr lang="he-IL" sz="51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חלק מאיברי היד והירך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7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כף </a:t>
            </a:r>
            <a:endParaRPr lang="he-IL" sz="2800" b="1" dirty="0"/>
          </a:p>
          <a:p>
            <a:pPr indent="0"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וַיַּרְא </a:t>
            </a:r>
            <a:r>
              <a:rPr lang="he-IL" sz="4400" b="1" dirty="0">
                <a:solidFill>
                  <a:srgbClr val="00B050"/>
                </a:solidFill>
              </a:rPr>
              <a:t>כִּי לֹא </a:t>
            </a:r>
            <a:r>
              <a:rPr lang="he-IL" sz="4400" b="1" dirty="0" err="1">
                <a:solidFill>
                  <a:srgbClr val="00B050"/>
                </a:solidFill>
              </a:rPr>
              <a:t>יָכֹל</a:t>
            </a:r>
            <a:r>
              <a:rPr lang="he-IL" sz="4400" b="1" dirty="0">
                <a:solidFill>
                  <a:srgbClr val="00B050"/>
                </a:solidFill>
              </a:rPr>
              <a:t> לוֹ וַיִּגַּע בְּכַף יְרֵכוֹ וַתֵּקַע כַּף יֶרֶךְ יַעֲקֹב </a:t>
            </a:r>
            <a:r>
              <a:rPr lang="he-IL" sz="4400" b="1" dirty="0" err="1">
                <a:solidFill>
                  <a:srgbClr val="00B050"/>
                </a:solidFill>
              </a:rPr>
              <a:t>בְּהֵאָבְקו</a:t>
            </a:r>
            <a:r>
              <a:rPr lang="he-IL" sz="4400" b="1" dirty="0">
                <a:solidFill>
                  <a:srgbClr val="00B050"/>
                </a:solidFill>
              </a:rPr>
              <a:t>ֹ עִמּוֹ:</a:t>
            </a:r>
          </a:p>
          <a:p>
            <a:pPr marL="0" indent="0" algn="ctr">
              <a:buNone/>
            </a:pPr>
            <a:endParaRPr lang="he-IL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אחד מאחי דינה שנקם את בושתה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7128792" cy="32948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לוי </a:t>
            </a:r>
            <a:endParaRPr lang="he-IL" sz="2800" b="1" dirty="0"/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B050"/>
                </a:solidFill>
              </a:rPr>
              <a:t>וַיְהִי </a:t>
            </a:r>
            <a:r>
              <a:rPr lang="he-IL" sz="3600" b="1" dirty="0">
                <a:solidFill>
                  <a:srgbClr val="00B050"/>
                </a:solidFill>
              </a:rPr>
              <a:t>בַיּוֹם הַשְּׁלִישִׁי בִּהְיוֹתָם כֹּאֲבִים </a:t>
            </a:r>
            <a:r>
              <a:rPr lang="he-IL" sz="3600" b="1" dirty="0" err="1">
                <a:solidFill>
                  <a:srgbClr val="00B050"/>
                </a:solidFill>
              </a:rPr>
              <a:t>וַיִּקְחו</a:t>
            </a:r>
            <a:r>
              <a:rPr lang="he-IL" sz="3600" b="1" dirty="0">
                <a:solidFill>
                  <a:srgbClr val="00B050"/>
                </a:solidFill>
              </a:rPr>
              <a:t>ּ שְׁנֵי בְנֵי יַעֲקֹב שִׁמְעוֹן וְלֵוִי אֲחֵי דִינָה אִישׁ חַרְבּוֹ וַיָּבֹאוּ עַל הָעִיר בֶּטַח וַיַּהַרְגוּ כָּל זָכָר:</a:t>
            </a:r>
          </a:p>
          <a:p>
            <a:pPr marL="0" indent="0" algn="ctr">
              <a:buNone/>
            </a:pP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2892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גם שי  ותשורה</a:t>
            </a:r>
          </a:p>
          <a:p>
            <a:pPr marL="0"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 וגם תפילה  </a:t>
            </a:r>
            <a:endParaRPr lang="he-IL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2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438400"/>
            <a:ext cx="7632848" cy="32948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400" b="1" dirty="0" smtClean="0"/>
              <a:t>מנחה </a:t>
            </a:r>
            <a:endParaRPr lang="he-IL" sz="2400" b="1" dirty="0"/>
          </a:p>
          <a:p>
            <a:pPr indent="0" algn="ctr">
              <a:buNone/>
            </a:pPr>
            <a:r>
              <a:rPr lang="he-IL" sz="3300" dirty="0" smtClean="0">
                <a:solidFill>
                  <a:srgbClr val="00B050"/>
                </a:solidFill>
              </a:rPr>
              <a:t>וַיָּלֶן </a:t>
            </a:r>
            <a:r>
              <a:rPr lang="he-IL" sz="3300" dirty="0">
                <a:solidFill>
                  <a:srgbClr val="00B050"/>
                </a:solidFill>
              </a:rPr>
              <a:t>שָׁם בַּלַּיְלָה הַהוּא </a:t>
            </a:r>
            <a:r>
              <a:rPr lang="he-IL" sz="3300" dirty="0" err="1">
                <a:solidFill>
                  <a:srgbClr val="00B050"/>
                </a:solidFill>
              </a:rPr>
              <a:t>וַיִּקַּח</a:t>
            </a:r>
            <a:r>
              <a:rPr lang="he-IL" sz="3300" dirty="0">
                <a:solidFill>
                  <a:srgbClr val="00B050"/>
                </a:solidFill>
              </a:rPr>
              <a:t> מִן הַבָּא בְיָדוֹ מִנְחָה לְעֵשָׂו אָחִיו</a:t>
            </a:r>
            <a:r>
              <a:rPr lang="he-IL" sz="3300" dirty="0" smtClean="0">
                <a:solidFill>
                  <a:srgbClr val="00B050"/>
                </a:solidFill>
              </a:rPr>
              <a:t>:</a:t>
            </a:r>
            <a:endParaRPr lang="he-IL" sz="3300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3300" dirty="0" smtClean="0">
                <a:solidFill>
                  <a:srgbClr val="00B050"/>
                </a:solidFill>
              </a:rPr>
              <a:t>וַתַּעֲבֹר </a:t>
            </a:r>
            <a:r>
              <a:rPr lang="he-IL" sz="3300" dirty="0">
                <a:solidFill>
                  <a:srgbClr val="00B050"/>
                </a:solidFill>
              </a:rPr>
              <a:t>הַמִּנְחָה עַל פָּנָיו וְהוּא לָן בַּלַּיְלָה הַהוּא בַּמַּחֲנֶה:</a:t>
            </a:r>
          </a:p>
          <a:p>
            <a:pPr marL="0" indent="0" algn="ctr">
              <a:buNone/>
            </a:pPr>
            <a:endParaRPr lang="he-IL" sz="33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תשלום  </a:t>
            </a:r>
            <a:r>
              <a:rPr lang="he-IL" sz="6000" b="1" dirty="0" err="1" smtClean="0">
                <a:solidFill>
                  <a:srgbClr val="00B050"/>
                </a:solidFill>
              </a:rPr>
              <a:t>נשואין</a:t>
            </a:r>
            <a:r>
              <a:rPr lang="he-IL" sz="6000" b="1" dirty="0" smtClean="0">
                <a:solidFill>
                  <a:srgbClr val="00B050"/>
                </a:solidFill>
              </a:rPr>
              <a:t> הניתן לאבי הכלה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0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38400"/>
            <a:ext cx="7344816" cy="304800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b="1" dirty="0" smtClean="0"/>
              <a:t>מוהר </a:t>
            </a:r>
          </a:p>
          <a:p>
            <a:pPr marL="0" indent="0" algn="ctr">
              <a:buNone/>
            </a:pPr>
            <a:r>
              <a:rPr lang="he-IL" sz="4300" b="1" dirty="0" smtClean="0">
                <a:solidFill>
                  <a:srgbClr val="00B050"/>
                </a:solidFill>
              </a:rPr>
              <a:t> </a:t>
            </a:r>
            <a:r>
              <a:rPr lang="he-IL" sz="4300" b="1" dirty="0">
                <a:solidFill>
                  <a:srgbClr val="00B050"/>
                </a:solidFill>
              </a:rPr>
              <a:t>הַרְבּוּ עָלַי מְאֹד מֹהַר וּמַתָּן וְאֶתְּנָה כַּאֲשֶׁר תֹּאמְרוּ אֵלָי וּתְנוּ לִי אֶת הַנַּעֲרָ לְאִשָּׁה:</a:t>
            </a:r>
          </a:p>
          <a:p>
            <a:pPr marL="0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5081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7056784" cy="3366864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מקום  השוכן 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בקרית ארבע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7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400" b="1" dirty="0" smtClean="0"/>
              <a:t>ממרא </a:t>
            </a:r>
            <a:endParaRPr lang="he-IL" sz="2400" b="1" dirty="0"/>
          </a:p>
          <a:p>
            <a:pPr indent="0" algn="ctr">
              <a:buNone/>
            </a:pPr>
            <a:r>
              <a:rPr lang="he-IL" sz="3800" dirty="0" smtClean="0">
                <a:solidFill>
                  <a:srgbClr val="00B050"/>
                </a:solidFill>
              </a:rPr>
              <a:t>וַיָּבֹא </a:t>
            </a:r>
            <a:r>
              <a:rPr lang="he-IL" sz="3800" dirty="0">
                <a:solidFill>
                  <a:srgbClr val="00B050"/>
                </a:solidFill>
              </a:rPr>
              <a:t>יַעֲקֹב אֶל יִצְחָק אָבִיו מַמְרֵא </a:t>
            </a:r>
            <a:r>
              <a:rPr lang="he-IL" sz="3800" dirty="0" err="1">
                <a:solidFill>
                  <a:srgbClr val="00B050"/>
                </a:solidFill>
              </a:rPr>
              <a:t>קִרְיַת</a:t>
            </a:r>
            <a:r>
              <a:rPr lang="he-IL" sz="3800" dirty="0">
                <a:solidFill>
                  <a:srgbClr val="00B050"/>
                </a:solidFill>
              </a:rPr>
              <a:t> הָאַרְבַּע הִוא חֶבְרוֹן אֲשֶׁר גָּר שָׁם אַבְרָהָם וְיִצְחָק:</a:t>
            </a:r>
          </a:p>
          <a:p>
            <a:pPr marL="0" indent="0" algn="ctr">
              <a:buNone/>
            </a:pP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98269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שליחים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5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b="1" dirty="0" smtClean="0"/>
              <a:t>מלאכים </a:t>
            </a:r>
            <a:endParaRPr lang="he-IL" sz="3200" b="1" dirty="0"/>
          </a:p>
          <a:p>
            <a:pPr indent="0" algn="ctr">
              <a:buNone/>
            </a:pPr>
            <a:r>
              <a:rPr lang="he-IL" sz="3200" b="1" dirty="0" smtClean="0"/>
              <a:t> </a:t>
            </a:r>
            <a:r>
              <a:rPr lang="he-IL" sz="4400" b="1" dirty="0">
                <a:solidFill>
                  <a:srgbClr val="00B050"/>
                </a:solidFill>
              </a:rPr>
              <a:t>וַיִּשְׁלַח יַעֲקֹב מַלְאָכִים לְפָנָיו אֶל עֵשָׂו אָחִיו אַרְצָה שֵׂעִיר שְׂדֵה אֱדוֹם:</a:t>
            </a:r>
          </a:p>
          <a:p>
            <a:pPr marL="0" indent="0">
              <a:buNone/>
            </a:pPr>
            <a:endParaRPr lang="he-IL" sz="3200" b="1" dirty="0" smtClean="0"/>
          </a:p>
          <a:p>
            <a:pPr marL="0" indent="0"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93258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זר ומנוכר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2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sz="2600" b="1" dirty="0" smtClean="0"/>
              <a:t>ניכר </a:t>
            </a:r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>
                <a:solidFill>
                  <a:srgbClr val="00B050"/>
                </a:solidFill>
              </a:rPr>
              <a:t>וַיֹּאמֶר יַעֲקֹב אֶל בֵּיתוֹ וְאֶל כָּל אֲשֶׁר עִמּוֹ </a:t>
            </a:r>
            <a:r>
              <a:rPr lang="he-IL" sz="4000" b="1" dirty="0" err="1">
                <a:solidFill>
                  <a:srgbClr val="00B050"/>
                </a:solidFill>
              </a:rPr>
              <a:t>הָסִרו</a:t>
            </a:r>
            <a:r>
              <a:rPr lang="he-IL" sz="4000" b="1" dirty="0">
                <a:solidFill>
                  <a:srgbClr val="00B050"/>
                </a:solidFill>
              </a:rPr>
              <a:t>ּ אֶת </a:t>
            </a:r>
            <a:r>
              <a:rPr lang="he-IL" sz="4000" b="1" dirty="0" err="1">
                <a:solidFill>
                  <a:srgbClr val="00B050"/>
                </a:solidFill>
              </a:rPr>
              <a:t>אֱלֹהֵי</a:t>
            </a:r>
            <a:r>
              <a:rPr lang="he-IL" sz="4000" b="1" dirty="0">
                <a:solidFill>
                  <a:srgbClr val="00B050"/>
                </a:solidFill>
              </a:rPr>
              <a:t> </a:t>
            </a:r>
            <a:r>
              <a:rPr lang="he-IL" sz="4000" b="1" dirty="0" err="1">
                <a:solidFill>
                  <a:srgbClr val="00B050"/>
                </a:solidFill>
              </a:rPr>
              <a:t>הַנֵּכָר</a:t>
            </a:r>
            <a:r>
              <a:rPr lang="he-IL" sz="4000" b="1" dirty="0">
                <a:solidFill>
                  <a:srgbClr val="00B050"/>
                </a:solidFill>
              </a:rPr>
              <a:t> אֲשֶׁר בְּתֹכְכֶם </a:t>
            </a:r>
            <a:r>
              <a:rPr lang="he-IL" sz="4000" b="1" dirty="0" err="1">
                <a:solidFill>
                  <a:srgbClr val="00B050"/>
                </a:solidFill>
              </a:rPr>
              <a:t>וְהִטַּהֲרו</a:t>
            </a:r>
            <a:r>
              <a:rPr lang="he-IL" sz="4000" b="1" dirty="0">
                <a:solidFill>
                  <a:srgbClr val="00B050"/>
                </a:solidFill>
              </a:rPr>
              <a:t>ּ וְהַחֲלִיפוּ </a:t>
            </a:r>
            <a:r>
              <a:rPr lang="he-IL" sz="4000" b="1" dirty="0" err="1">
                <a:solidFill>
                  <a:srgbClr val="00B050"/>
                </a:solidFill>
              </a:rPr>
              <a:t>שִׂמְלֹתֵיכֶם</a:t>
            </a:r>
            <a:r>
              <a:rPr lang="he-IL" sz="4000" b="1" dirty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endParaRPr lang="he-IL" sz="2400" b="1" dirty="0" smtClean="0"/>
          </a:p>
          <a:p>
            <a:pPr marL="0" indent="0" algn="ctr">
              <a:buNone/>
            </a:pP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402894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יובל מים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000" b="1" dirty="0" smtClean="0"/>
              <a:t>נחל \  נהר </a:t>
            </a:r>
            <a:endParaRPr lang="he-IL" sz="2000" b="1" dirty="0"/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 err="1">
                <a:solidFill>
                  <a:srgbClr val="00B050"/>
                </a:solidFill>
              </a:rPr>
              <a:t>וַיִּקָּחֵם</a:t>
            </a:r>
            <a:r>
              <a:rPr lang="he-IL" sz="4000" b="1" dirty="0">
                <a:solidFill>
                  <a:srgbClr val="00B050"/>
                </a:solidFill>
              </a:rPr>
              <a:t> וַיַּעֲבִרֵם אֶת הַנָּחַל וַיַּעֲבֵר אֶת אֲשֶׁר לוֹ:</a:t>
            </a:r>
          </a:p>
          <a:p>
            <a:pPr marL="0" indent="0" algn="ctr">
              <a:buNone/>
            </a:pPr>
            <a:endParaRPr lang="he-IL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33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דבר מאוס ומגונה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8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400" b="1" dirty="0" smtClean="0"/>
              <a:t>נבלה </a:t>
            </a:r>
            <a:endParaRPr lang="he-IL" sz="2400" b="1" dirty="0"/>
          </a:p>
          <a:p>
            <a:pPr indent="0" algn="ctr">
              <a:buNone/>
            </a:pPr>
            <a:r>
              <a:rPr lang="he-IL" sz="4200" b="1" dirty="0" smtClean="0">
                <a:solidFill>
                  <a:srgbClr val="00B050"/>
                </a:solidFill>
              </a:rPr>
              <a:t>וּבְנֵי </a:t>
            </a:r>
            <a:r>
              <a:rPr lang="he-IL" sz="4200" b="1" dirty="0">
                <a:solidFill>
                  <a:srgbClr val="00B050"/>
                </a:solidFill>
              </a:rPr>
              <a:t>יַעֲקֹב בָּאוּ מִן הַשָּׂדֶה כְּשָׁמְעָם וַיִּתְעַצְּבוּ הָאֲנָשִׁים </a:t>
            </a:r>
            <a:r>
              <a:rPr lang="he-IL" sz="4200" b="1" dirty="0" err="1">
                <a:solidFill>
                  <a:srgbClr val="00B050"/>
                </a:solidFill>
              </a:rPr>
              <a:t>וַיִּחַר</a:t>
            </a:r>
            <a:r>
              <a:rPr lang="he-IL" sz="4200" b="1" dirty="0">
                <a:solidFill>
                  <a:srgbClr val="00B050"/>
                </a:solidFill>
              </a:rPr>
              <a:t> לָהֶם מְאֹד כִּי נְבָלָה עָשָׂה בְיִשְׂרָאֵל לִשְׁכַּב אֶת בַּת יַעֲקֹב וְכֵן לֹא יֵעָשֶׂה:</a:t>
            </a:r>
          </a:p>
          <a:p>
            <a:pPr marL="0" indent="0" algn="ctr">
              <a:buNone/>
            </a:pP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1626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חפצי  ותכשיטי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עבודה זרה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204864"/>
            <a:ext cx="7416824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dirty="0" smtClean="0"/>
              <a:t>נזמים </a:t>
            </a:r>
            <a:endParaRPr lang="he-IL" sz="3200" dirty="0"/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וַיִּתְּנוּ </a:t>
            </a:r>
            <a:r>
              <a:rPr lang="he-IL" sz="3200" b="1" dirty="0">
                <a:solidFill>
                  <a:srgbClr val="00B050"/>
                </a:solidFill>
              </a:rPr>
              <a:t>אֶל יַעֲקֹב אֵת כָּל </a:t>
            </a:r>
            <a:r>
              <a:rPr lang="he-IL" sz="3200" b="1" dirty="0" err="1">
                <a:solidFill>
                  <a:srgbClr val="00B050"/>
                </a:solidFill>
              </a:rPr>
              <a:t>אֱלֹהֵי</a:t>
            </a:r>
            <a:r>
              <a:rPr lang="he-IL" sz="3200" b="1" dirty="0">
                <a:solidFill>
                  <a:srgbClr val="00B050"/>
                </a:solidFill>
              </a:rPr>
              <a:t> </a:t>
            </a:r>
            <a:r>
              <a:rPr lang="he-IL" sz="3200" b="1" dirty="0" err="1">
                <a:solidFill>
                  <a:srgbClr val="00B050"/>
                </a:solidFill>
              </a:rPr>
              <a:t>הַנֵּכָר</a:t>
            </a:r>
            <a:r>
              <a:rPr lang="he-IL" sz="3200" b="1" dirty="0">
                <a:solidFill>
                  <a:srgbClr val="00B050"/>
                </a:solidFill>
              </a:rPr>
              <a:t> אֲשֶׁר בְּיָדָם וְאֶת הַנְּזָמִים אֲשֶׁר בְּאָזְנֵיהֶם </a:t>
            </a:r>
            <a:r>
              <a:rPr lang="he-IL" sz="3200" b="1" dirty="0" err="1">
                <a:solidFill>
                  <a:srgbClr val="00B050"/>
                </a:solidFill>
              </a:rPr>
              <a:t>וַיִּטְמֹן</a:t>
            </a:r>
            <a:r>
              <a:rPr lang="he-IL" sz="3200" b="1" dirty="0">
                <a:solidFill>
                  <a:srgbClr val="00B050"/>
                </a:solidFill>
              </a:rPr>
              <a:t> אֹתָם יַעֲקֹב תַּחַת הָאֵלָה אֲשֶׁר עִם שְׁכֶם:</a:t>
            </a:r>
          </a:p>
          <a:p>
            <a:pPr marL="0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843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שם מקום כשמו של חג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dirty="0" smtClean="0"/>
              <a:t>סוכות </a:t>
            </a:r>
            <a:endParaRPr lang="he-IL" sz="3200" dirty="0"/>
          </a:p>
          <a:p>
            <a:pPr indent="0" algn="ctr">
              <a:buNone/>
            </a:pPr>
            <a:r>
              <a:rPr lang="he-IL" sz="5100" b="1" dirty="0" smtClean="0">
                <a:solidFill>
                  <a:srgbClr val="00B050"/>
                </a:solidFill>
              </a:rPr>
              <a:t> </a:t>
            </a:r>
            <a:r>
              <a:rPr lang="he-IL" sz="5100" b="1" dirty="0">
                <a:solidFill>
                  <a:srgbClr val="00B050"/>
                </a:solidFill>
              </a:rPr>
              <a:t>וְיַעֲקֹב נָסַע </a:t>
            </a:r>
            <a:r>
              <a:rPr lang="he-IL" sz="5100" b="1" dirty="0" err="1">
                <a:solidFill>
                  <a:srgbClr val="00B050"/>
                </a:solidFill>
              </a:rPr>
              <a:t>סֻכֹּתָה</a:t>
            </a:r>
            <a:r>
              <a:rPr lang="he-IL" sz="5100" b="1" dirty="0">
                <a:solidFill>
                  <a:srgbClr val="00B050"/>
                </a:solidFill>
              </a:rPr>
              <a:t> </a:t>
            </a:r>
            <a:r>
              <a:rPr lang="he-IL" sz="5100" b="1" dirty="0" err="1">
                <a:solidFill>
                  <a:srgbClr val="00B050"/>
                </a:solidFill>
              </a:rPr>
              <a:t>וַיִּבֶן</a:t>
            </a:r>
            <a:r>
              <a:rPr lang="he-IL" sz="5100" b="1" dirty="0">
                <a:solidFill>
                  <a:srgbClr val="00B050"/>
                </a:solidFill>
              </a:rPr>
              <a:t> לוֹ בָּיִת וּלְמִקְנֵהוּ עָשָׂה סֻכֹּת עַל כֵּן קָרָא שֵׁם הַמָּקוֹם סֻכּוֹת: </a:t>
            </a:r>
          </a:p>
        </p:txBody>
      </p:sp>
    </p:spTree>
    <p:extLst>
      <p:ext uri="{BB962C8B-B14F-4D97-AF65-F5344CB8AC3E}">
        <p14:creationId xmlns:p14="http://schemas.microsoft.com/office/powerpoint/2010/main" val="4089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חמור צעיר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עיר</a:t>
            </a: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B050"/>
                </a:solidFill>
              </a:rPr>
              <a:t> גְּמַלִּים </a:t>
            </a:r>
            <a:r>
              <a:rPr lang="he-IL" sz="3600" b="1" dirty="0">
                <a:solidFill>
                  <a:srgbClr val="00B050"/>
                </a:solidFill>
              </a:rPr>
              <a:t>מֵינִיקוֹת וּבְנֵיהֶם שְׁלֹשִׁים פָּרוֹת אַרְבָּעִים וּפָרִים עֲשָׂרָה </a:t>
            </a:r>
            <a:r>
              <a:rPr lang="he-IL" sz="3600" b="1" dirty="0" err="1">
                <a:solidFill>
                  <a:srgbClr val="00B050"/>
                </a:solidFill>
              </a:rPr>
              <a:t>אֲתֹנֹת</a:t>
            </a:r>
            <a:r>
              <a:rPr lang="he-IL" sz="3600" b="1" dirty="0">
                <a:solidFill>
                  <a:srgbClr val="00B050"/>
                </a:solidFill>
              </a:rPr>
              <a:t> עֶשְׂרִים וַעְיָרִם עֲשָׂרָה:</a:t>
            </a:r>
          </a:p>
          <a:p>
            <a:pPr marL="0" indent="0" algn="ctr">
              <a:buNone/>
            </a:pPr>
            <a:endParaRPr lang="he-IL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5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קבוצת בעלי חיים יחד 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500" b="1" dirty="0" smtClean="0"/>
              <a:t>עדר\ ים </a:t>
            </a:r>
            <a:endParaRPr lang="he-IL" sz="3500" b="1" dirty="0"/>
          </a:p>
          <a:p>
            <a:pPr indent="0" algn="ctr">
              <a:buNone/>
            </a:pPr>
            <a:r>
              <a:rPr lang="he-IL" sz="4000" b="1" dirty="0" err="1" smtClean="0">
                <a:solidFill>
                  <a:srgbClr val="00B050"/>
                </a:solidFill>
              </a:rPr>
              <a:t>וַיִּתֵּן</a:t>
            </a: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>
                <a:solidFill>
                  <a:srgbClr val="00B050"/>
                </a:solidFill>
              </a:rPr>
              <a:t>בְּיַד עֲבָדָיו עֵדֶר </a:t>
            </a:r>
            <a:r>
              <a:rPr lang="he-IL" sz="4000" b="1" dirty="0" err="1">
                <a:solidFill>
                  <a:srgbClr val="00B050"/>
                </a:solidFill>
              </a:rPr>
              <a:t>עֵדֶר</a:t>
            </a:r>
            <a:r>
              <a:rPr lang="he-IL" sz="4000" b="1" dirty="0">
                <a:solidFill>
                  <a:srgbClr val="00B050"/>
                </a:solidFill>
              </a:rPr>
              <a:t> לְבַדּוֹ וַיֹּאמֶר אֶל עֲבָדָיו עִבְרוּ לְפָנַי וְרֶוַח תָּשִׂימוּ בֵּין עֵדֶר וּבֵין עֵדֶר:</a:t>
            </a:r>
          </a:p>
          <a:p>
            <a:pPr marL="0" indent="0" algn="ctr">
              <a:buNone/>
            </a:pPr>
            <a:endParaRPr lang="he-IL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2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חלק הבשר המוסר בברית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4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 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38400"/>
            <a:ext cx="7344816" cy="329485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he-IL" sz="5800" dirty="0" smtClean="0"/>
              <a:t>עורלה </a:t>
            </a:r>
          </a:p>
          <a:p>
            <a:pPr indent="0" algn="ctr">
              <a:buNone/>
            </a:pPr>
            <a:endParaRPr lang="he-IL" sz="3200" dirty="0"/>
          </a:p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5800" b="1" dirty="0">
                <a:solidFill>
                  <a:srgbClr val="00B050"/>
                </a:solidFill>
              </a:rPr>
              <a:t>וַיֹּאמְרוּ אֲלֵיהֶם לֹא נוּכַל לַעֲשׂוֹת הַדָּבָר הַזֶּה לָתֵת אֶת אֲחֹתֵנוּ לְאִישׁ אֲשֶׁר לוֹ עָרְלָה כִּי חֶרְפָּה הִוא לָנוּ:</a:t>
            </a:r>
          </a:p>
          <a:p>
            <a:pPr marL="0"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393265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i="1" dirty="0" smtClean="0">
                <a:solidFill>
                  <a:srgbClr val="00B050"/>
                </a:solidFill>
              </a:rPr>
              <a:t>שארית </a:t>
            </a:r>
            <a:endParaRPr lang="he-IL" sz="6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21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e-IL" sz="2400" dirty="0" smtClean="0"/>
              <a:t> </a:t>
            </a:r>
            <a:r>
              <a:rPr lang="he-IL" sz="3300" b="1" dirty="0" smtClean="0"/>
              <a:t>פליטה </a:t>
            </a:r>
            <a:endParaRPr lang="he-IL" sz="3300" b="1" dirty="0"/>
          </a:p>
          <a:p>
            <a:pPr indent="0" algn="ctr">
              <a:buNone/>
            </a:pPr>
            <a:r>
              <a:rPr lang="he-IL" sz="4300" b="1" dirty="0" smtClean="0">
                <a:solidFill>
                  <a:srgbClr val="00B050"/>
                </a:solidFill>
              </a:rPr>
              <a:t>וַיֹּאמֶר </a:t>
            </a:r>
            <a:r>
              <a:rPr lang="he-IL" sz="4300" b="1" dirty="0">
                <a:solidFill>
                  <a:srgbClr val="00B050"/>
                </a:solidFill>
              </a:rPr>
              <a:t>אִם יָבוֹא עֵשָׂו אֶל הַמַּחֲנֶה הָאַחַת וְהִכָּהוּ וְהָיָה הַמַּחֲנֶה הַנִּשְׁאָר לִפְלֵיטָה:</a:t>
            </a:r>
          </a:p>
          <a:p>
            <a:pPr marL="0" indent="0" algn="ctr">
              <a:buNone/>
            </a:pPr>
            <a:endParaRPr lang="he-IL" sz="43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31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יחס האישות של בלהה  וזילפה ליעקב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59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6984776" cy="3222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פילגש </a:t>
            </a:r>
            <a:endParaRPr lang="he-IL" sz="2800" b="1" dirty="0"/>
          </a:p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4400" b="1" dirty="0">
                <a:solidFill>
                  <a:srgbClr val="00B050"/>
                </a:solidFill>
              </a:rPr>
              <a:t>בִּלְהָה פִּילֶגֶשׁ אָבִיו </a:t>
            </a:r>
            <a:endParaRPr lang="he-IL" sz="4400" b="1" dirty="0" smtClean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וַיִּשְׁמַע יִשְׂרָאֵל</a:t>
            </a:r>
            <a:endParaRPr lang="he-IL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איבר בגוף </a:t>
            </a:r>
            <a:endParaRPr lang="he-IL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2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צוואר</a:t>
            </a:r>
            <a:endParaRPr lang="he-IL" sz="2800" b="1" dirty="0"/>
          </a:p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5600" b="1" dirty="0" err="1">
                <a:solidFill>
                  <a:srgbClr val="00B050"/>
                </a:solidFill>
              </a:rPr>
              <a:t>וַיָּרָץ</a:t>
            </a:r>
            <a:r>
              <a:rPr lang="he-IL" sz="5600" b="1" dirty="0">
                <a:solidFill>
                  <a:srgbClr val="00B050"/>
                </a:solidFill>
              </a:rPr>
              <a:t> עֵשָׂו לִקְרָאתוֹ וַיְחַבְּקֵהוּ </a:t>
            </a:r>
            <a:r>
              <a:rPr lang="he-IL" sz="5600" b="1" dirty="0" err="1">
                <a:solidFill>
                  <a:srgbClr val="00B050"/>
                </a:solidFill>
              </a:rPr>
              <a:t>וַיִּפֹּל</a:t>
            </a:r>
            <a:r>
              <a:rPr lang="he-IL" sz="5600" b="1" dirty="0">
                <a:solidFill>
                  <a:srgbClr val="00B050"/>
                </a:solidFill>
              </a:rPr>
              <a:t> עַל </a:t>
            </a:r>
            <a:r>
              <a:rPr lang="he-IL" sz="5600" b="1" dirty="0" err="1">
                <a:solidFill>
                  <a:srgbClr val="00B050"/>
                </a:solidFill>
              </a:rPr>
              <a:t>צַוָּארָו</a:t>
            </a:r>
            <a:r>
              <a:rPr lang="he-IL" sz="5600" b="1" dirty="0">
                <a:solidFill>
                  <a:srgbClr val="00B050"/>
                </a:solidFill>
              </a:rPr>
              <a:t> וַיִּשָּׁקֵהוּ וַיִּבְכּוּ:</a:t>
            </a:r>
          </a:p>
          <a:p>
            <a:pPr marL="0" indent="0" algn="ctr">
              <a:buNone/>
            </a:pP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41752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59632" y="2420888"/>
            <a:ext cx="6400800" cy="3312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שמו של רועה 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חמורי אביו </a:t>
            </a:r>
          </a:p>
          <a:p>
            <a:pPr algn="ctr"/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8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420888"/>
            <a:ext cx="7848872" cy="331236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he-IL" sz="3800" b="1" dirty="0" smtClean="0"/>
              <a:t> </a:t>
            </a:r>
            <a:r>
              <a:rPr lang="he-IL" sz="5900" b="1" dirty="0" smtClean="0"/>
              <a:t>צבעון</a:t>
            </a:r>
            <a:endParaRPr lang="he-IL" sz="2800" dirty="0">
              <a:solidFill>
                <a:srgbClr val="00B050"/>
              </a:solidFill>
            </a:endParaRPr>
          </a:p>
          <a:p>
            <a:pPr indent="0" algn="ctr">
              <a:buNone/>
            </a:pPr>
            <a:r>
              <a:rPr lang="he-IL" sz="4900" dirty="0" smtClean="0">
                <a:solidFill>
                  <a:srgbClr val="00B050"/>
                </a:solidFill>
              </a:rPr>
              <a:t> </a:t>
            </a:r>
            <a:r>
              <a:rPr lang="he-IL" sz="8600" b="1" dirty="0">
                <a:solidFill>
                  <a:srgbClr val="00B050"/>
                </a:solidFill>
              </a:rPr>
              <a:t>וְאֵלֶּה בְנֵי צִבְעוֹן וְאַיָּה וַעֲנָה הוּא עֲנָה אֲשֶׁר מָצָא אֶת הַיֵּמִם בַּמִּדְבָּר בִּרְעֹתוֹ אֶת </a:t>
            </a:r>
            <a:r>
              <a:rPr lang="he-IL" sz="8600" b="1" dirty="0" err="1">
                <a:solidFill>
                  <a:srgbClr val="00B050"/>
                </a:solidFill>
              </a:rPr>
              <a:t>הַחֲמֹרִים</a:t>
            </a:r>
            <a:r>
              <a:rPr lang="he-IL" sz="8600" b="1" dirty="0">
                <a:solidFill>
                  <a:srgbClr val="00B050"/>
                </a:solidFill>
              </a:rPr>
              <a:t> </a:t>
            </a:r>
            <a:r>
              <a:rPr lang="he-IL" sz="8600" b="1" dirty="0" err="1">
                <a:solidFill>
                  <a:srgbClr val="00B050"/>
                </a:solidFill>
              </a:rPr>
              <a:t>לְצִבְעוֹן</a:t>
            </a:r>
            <a:r>
              <a:rPr lang="he-IL" sz="8600" b="1" dirty="0">
                <a:solidFill>
                  <a:srgbClr val="00B050"/>
                </a:solidFill>
              </a:rPr>
              <a:t> אָבִיו:</a:t>
            </a:r>
          </a:p>
          <a:p>
            <a:pPr marL="0" indent="0" algn="ctr">
              <a:buNone/>
            </a:pPr>
            <a:r>
              <a:rPr lang="he-IL" sz="8600" b="1" dirty="0" smtClean="0">
                <a:solidFill>
                  <a:srgbClr val="00B050"/>
                </a:solidFill>
              </a:rPr>
              <a:t> </a:t>
            </a:r>
            <a:endParaRPr lang="he-IL" sz="8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4800" b="1" dirty="0" smtClean="0">
                <a:solidFill>
                  <a:srgbClr val="00B050"/>
                </a:solidFill>
              </a:rPr>
              <a:t>סוג מטבע שבה נרכשה שכם  ע"י יעקב </a:t>
            </a:r>
            <a:endParaRPr lang="he-IL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b="1" dirty="0" err="1" smtClean="0"/>
              <a:t>קשיטה</a:t>
            </a:r>
            <a:r>
              <a:rPr lang="he-IL" sz="3200" b="1" dirty="0" smtClean="0"/>
              <a:t> </a:t>
            </a:r>
          </a:p>
          <a:p>
            <a:pPr indent="0" algn="ctr">
              <a:buNone/>
            </a:pPr>
            <a:r>
              <a:rPr lang="he-IL" sz="3200" b="1" dirty="0" smtClean="0"/>
              <a:t> </a:t>
            </a:r>
            <a:r>
              <a:rPr lang="he-IL" sz="4300" b="1" dirty="0" err="1">
                <a:solidFill>
                  <a:srgbClr val="00B050"/>
                </a:solidFill>
              </a:rPr>
              <a:t>וַיִּקֶן</a:t>
            </a:r>
            <a:r>
              <a:rPr lang="he-IL" sz="4300" b="1" dirty="0">
                <a:solidFill>
                  <a:srgbClr val="00B050"/>
                </a:solidFill>
              </a:rPr>
              <a:t> אֶת חֶלְקַת הַשָּׂדֶה אֲשֶׁר נָטָה שָׁם </a:t>
            </a:r>
            <a:r>
              <a:rPr lang="he-IL" sz="4300" b="1" dirty="0" err="1">
                <a:solidFill>
                  <a:srgbClr val="00B050"/>
                </a:solidFill>
              </a:rPr>
              <a:t>אָהֳלו</a:t>
            </a:r>
            <a:r>
              <a:rPr lang="he-IL" sz="4300" b="1" dirty="0">
                <a:solidFill>
                  <a:srgbClr val="00B050"/>
                </a:solidFill>
              </a:rPr>
              <a:t>ֹ מִיַּד בְּנֵי חֲמוֹר אֲבִי שְׁכֶם בְּמֵאָה </a:t>
            </a:r>
            <a:r>
              <a:rPr lang="he-IL" sz="4300" b="1" dirty="0" err="1">
                <a:solidFill>
                  <a:srgbClr val="00B050"/>
                </a:solidFill>
              </a:rPr>
              <a:t>קְשִׂיטָה</a:t>
            </a:r>
            <a:r>
              <a:rPr lang="he-IL" sz="4300" b="1" dirty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8066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solidFill>
                  <a:srgbClr val="00B050"/>
                </a:solidFill>
              </a:rPr>
              <a:t>הפרש ומרחק הבדלה </a:t>
            </a:r>
            <a:endParaRPr lang="he-IL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2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רווח </a:t>
            </a:r>
            <a:endParaRPr lang="he-IL" sz="2800" b="1" dirty="0"/>
          </a:p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4300" b="1" dirty="0" err="1">
                <a:solidFill>
                  <a:srgbClr val="00B050"/>
                </a:solidFill>
              </a:rPr>
              <a:t>וַיִּתֵּן</a:t>
            </a:r>
            <a:r>
              <a:rPr lang="he-IL" sz="4300" b="1" dirty="0">
                <a:solidFill>
                  <a:srgbClr val="00B050"/>
                </a:solidFill>
              </a:rPr>
              <a:t> בְּיַד עֲבָדָיו עֵדֶר </a:t>
            </a:r>
            <a:r>
              <a:rPr lang="he-IL" sz="4300" b="1" dirty="0" err="1">
                <a:solidFill>
                  <a:srgbClr val="00B050"/>
                </a:solidFill>
              </a:rPr>
              <a:t>עֵדֶר</a:t>
            </a:r>
            <a:r>
              <a:rPr lang="he-IL" sz="4300" b="1" dirty="0">
                <a:solidFill>
                  <a:srgbClr val="00B050"/>
                </a:solidFill>
              </a:rPr>
              <a:t> לְבַדּוֹ וַיֹּאמֶר אֶל עֲבָדָיו עִבְרוּ לְפָנַי וְרֶוַח תָּשִׂימוּ בֵּין עֵדֶר וּבֵין עֵדֶר:</a:t>
            </a:r>
          </a:p>
          <a:p>
            <a:pPr marL="0" indent="0" algn="ctr">
              <a:buNone/>
            </a:pPr>
            <a:endParaRPr lang="he-IL" sz="43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ארצו של אדום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61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400" b="1" dirty="0" smtClean="0"/>
              <a:t>שעיר </a:t>
            </a:r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>
                <a:solidFill>
                  <a:srgbClr val="00B050"/>
                </a:solidFill>
              </a:rPr>
              <a:t>וַיֵּשֶׁב עֵשָׂו בְּהַר שֵׂעִיר </a:t>
            </a:r>
            <a:r>
              <a:rPr lang="he-IL" sz="4000" b="1" dirty="0" smtClean="0">
                <a:solidFill>
                  <a:srgbClr val="00B050"/>
                </a:solidFill>
              </a:rPr>
              <a:t>עֵשָׂו</a:t>
            </a:r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>
                <a:solidFill>
                  <a:srgbClr val="00B050"/>
                </a:solidFill>
              </a:rPr>
              <a:t>הוּא אֱדוֹם:</a:t>
            </a:r>
          </a:p>
          <a:p>
            <a:pPr marL="0" indent="0" algn="ctr">
              <a:buNone/>
            </a:pP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49731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b="1" dirty="0" smtClean="0"/>
              <a:t>  </a:t>
            </a:r>
            <a:r>
              <a:rPr lang="he-IL" sz="6000" b="1" dirty="0" smtClean="0">
                <a:solidFill>
                  <a:srgbClr val="00B050"/>
                </a:solidFill>
              </a:rPr>
              <a:t>השלב  המוקדם  בבוקר 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3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656784" cy="304800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שחר</a:t>
            </a:r>
            <a:endParaRPr lang="he-IL" sz="2800" b="1" dirty="0"/>
          </a:p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4600" b="1" dirty="0">
                <a:solidFill>
                  <a:srgbClr val="00B050"/>
                </a:solidFill>
              </a:rPr>
              <a:t>וַיֹּאמֶר שַׁלְּחֵנִי כִּי עָלָה הַשָּׁחַר וַיֹּאמֶר לֹא אֲשַׁלֵּחֲךָ כִּי אִם </a:t>
            </a:r>
            <a:r>
              <a:rPr lang="he-IL" sz="4600" b="1" dirty="0" err="1">
                <a:solidFill>
                  <a:srgbClr val="00B050"/>
                </a:solidFill>
              </a:rPr>
              <a:t>בֵּרַכְתָּנִי</a:t>
            </a:r>
            <a:r>
              <a:rPr lang="he-IL" sz="4600" b="1" dirty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he-IL" sz="2800" b="1" dirty="0" smtClean="0"/>
              <a:t> </a:t>
            </a: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419714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מענה בת יעקב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4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dirty="0" smtClean="0"/>
              <a:t>שכם </a:t>
            </a:r>
          </a:p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וַיַּרְא אֹתָהּ שְׁכֶם בֶּן חֲמוֹר </a:t>
            </a:r>
            <a:r>
              <a:rPr lang="he-IL" sz="3200" dirty="0" err="1"/>
              <a:t>הַחִוִּי</a:t>
            </a:r>
            <a:r>
              <a:rPr lang="he-IL" sz="3200" dirty="0"/>
              <a:t> נְשִׂיא הָאָרֶץ </a:t>
            </a:r>
            <a:r>
              <a:rPr lang="he-IL" sz="3200" dirty="0" err="1"/>
              <a:t>וַיִּקַּח</a:t>
            </a:r>
            <a:r>
              <a:rPr lang="he-IL" sz="3200" dirty="0"/>
              <a:t> אֹתָהּ וַיִּשְׁכַּב אֹתָהּ וַיְעַנֶּהָ:</a:t>
            </a:r>
          </a:p>
          <a:p>
            <a:pPr marL="0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79423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פילגש אליפז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26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תמנע </a:t>
            </a:r>
            <a:endParaRPr lang="he-IL" sz="2800" b="1" dirty="0"/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 </a:t>
            </a:r>
            <a:r>
              <a:rPr lang="he-IL" sz="3600" b="1" dirty="0">
                <a:solidFill>
                  <a:srgbClr val="00B050"/>
                </a:solidFill>
              </a:rPr>
              <a:t>וְתִמְנַע </a:t>
            </a:r>
            <a:r>
              <a:rPr lang="he-IL" sz="3600" b="1" dirty="0" err="1">
                <a:solidFill>
                  <a:srgbClr val="00B050"/>
                </a:solidFill>
              </a:rPr>
              <a:t>הָיְתָה</a:t>
            </a:r>
            <a:r>
              <a:rPr lang="he-IL" sz="3600" b="1" dirty="0">
                <a:solidFill>
                  <a:srgbClr val="00B050"/>
                </a:solidFill>
              </a:rPr>
              <a:t> פִילֶגֶשׁ לֶאֱלִיפַז בֶּן עֵשָׂו וַתֵּלֶד לֶאֱלִיפַז אֶת עֲמָלֵק אֵלֶּה בְּנֵי עָדָה אֵשֶׁת עֵשָׂו:</a:t>
            </a:r>
          </a:p>
          <a:p>
            <a:pPr marL="0" indent="0" algn="ctr">
              <a:buNone/>
            </a:pPr>
            <a:endParaRPr lang="he-IL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9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מספר  לוחמיו של עשו</a:t>
            </a:r>
          </a:p>
          <a:p>
            <a:pPr marL="0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( </a:t>
            </a:r>
            <a:r>
              <a:rPr lang="he-IL" sz="6000" b="1" dirty="0" err="1" smtClean="0">
                <a:solidFill>
                  <a:srgbClr val="00B050"/>
                </a:solidFill>
              </a:rPr>
              <a:t>בגימטריא</a:t>
            </a:r>
            <a:r>
              <a:rPr lang="he-IL" sz="6000" b="1" dirty="0" smtClean="0">
                <a:solidFill>
                  <a:srgbClr val="00B050"/>
                </a:solidFill>
              </a:rPr>
              <a:t> )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04864"/>
            <a:ext cx="6584776" cy="3528392"/>
          </a:xfrm>
        </p:spPr>
        <p:txBody>
          <a:bodyPr>
            <a:normAutofit lnSpcReduction="10000"/>
          </a:bodyPr>
          <a:lstStyle/>
          <a:p>
            <a:pPr indent="0" algn="ctr">
              <a:buNone/>
            </a:pPr>
            <a:r>
              <a:rPr lang="he-IL" sz="3200" b="1" dirty="0" smtClean="0"/>
              <a:t> 400</a:t>
            </a:r>
            <a:endParaRPr lang="he-IL" sz="3200" b="1" dirty="0"/>
          </a:p>
          <a:p>
            <a:pPr indent="0" algn="ctr">
              <a:buNone/>
            </a:pPr>
            <a:r>
              <a:rPr lang="he-IL" sz="3200" b="1" dirty="0" smtClean="0"/>
              <a:t> </a:t>
            </a:r>
            <a:r>
              <a:rPr lang="he-IL" sz="3800" b="1" dirty="0">
                <a:solidFill>
                  <a:srgbClr val="00B050"/>
                </a:solidFill>
              </a:rPr>
              <a:t>וַיָּשֻׁבוּ הַמַּלְאָכִים אֶל יַעֲקֹב </a:t>
            </a:r>
            <a:r>
              <a:rPr lang="he-IL" sz="3800" b="1" dirty="0" err="1">
                <a:solidFill>
                  <a:srgbClr val="00B050"/>
                </a:solidFill>
              </a:rPr>
              <a:t>לֵאמֹר</a:t>
            </a:r>
            <a:r>
              <a:rPr lang="he-IL" sz="3800" b="1" dirty="0">
                <a:solidFill>
                  <a:srgbClr val="00B050"/>
                </a:solidFill>
              </a:rPr>
              <a:t> בָּאנוּ אֶל אָחִיךָ אֶל עֵשָׂו וְגַם הֹלֵךְ לִקְרָאתְךָ וְאַרְבַּע מֵאוֹת אִישׁ עִמּוֹ:</a:t>
            </a:r>
          </a:p>
          <a:p>
            <a:pPr indent="0" algn="ctr">
              <a:buNone/>
            </a:pPr>
            <a:endParaRPr lang="he-IL" sz="3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חידות לשבת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אחד מסימני ליל  הסדר  בפרשה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6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חידה לשבת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59632" y="2492896"/>
            <a:ext cx="6840760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יש לו רב  אבל נראה שאף פעם לא למד אצלו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חידה לשבת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7700" b="1" dirty="0" smtClean="0">
                <a:solidFill>
                  <a:srgbClr val="00B050"/>
                </a:solidFill>
              </a:rPr>
              <a:t>אחד  אדם ואחד דמוי אדם  </a:t>
            </a:r>
          </a:p>
          <a:p>
            <a:pPr indent="0" algn="ctr">
              <a:buNone/>
            </a:pPr>
            <a:r>
              <a:rPr lang="he-IL" sz="7700" b="1" dirty="0" smtClean="0">
                <a:solidFill>
                  <a:srgbClr val="00B050"/>
                </a:solidFill>
              </a:rPr>
              <a:t>ושניהם  תחת עץ </a:t>
            </a:r>
          </a:p>
        </p:txBody>
      </p:sp>
    </p:spTree>
    <p:extLst>
      <p:ext uri="{BB962C8B-B14F-4D97-AF65-F5344CB8AC3E}">
        <p14:creationId xmlns:p14="http://schemas.microsoft.com/office/powerpoint/2010/main" val="2459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7000" b="1" dirty="0" smtClean="0">
                <a:solidFill>
                  <a:srgbClr val="002060"/>
                </a:solidFill>
              </a:rPr>
              <a:t>שבת שלום </a:t>
            </a:r>
            <a:r>
              <a:rPr lang="he-IL" sz="7000" b="1" dirty="0">
                <a:solidFill>
                  <a:srgbClr val="002060"/>
                </a:solidFill>
              </a:rPr>
              <a:t>ו</a:t>
            </a:r>
            <a:r>
              <a:rPr lang="he-IL" sz="7000" b="1" dirty="0" smtClean="0">
                <a:solidFill>
                  <a:srgbClr val="002060"/>
                </a:solidFill>
              </a:rPr>
              <a:t>מבורך </a:t>
            </a:r>
            <a:endParaRPr lang="he-IL" sz="7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7000" b="1" dirty="0" smtClean="0">
                <a:solidFill>
                  <a:srgbClr val="002060"/>
                </a:solidFill>
              </a:rPr>
              <a:t>לוי שי </a:t>
            </a:r>
          </a:p>
        </p:txBody>
      </p:sp>
    </p:spTree>
    <p:extLst>
      <p:ext uri="{BB962C8B-B14F-4D97-AF65-F5344CB8AC3E}">
        <p14:creationId xmlns:p14="http://schemas.microsoft.com/office/powerpoint/2010/main" val="19122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יצוב אופנה">
  <a:themeElements>
    <a:clrScheme name="עיצוב אופנה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עניבה שחורה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עיצוב אופנה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235</TotalTime>
  <Words>1199</Words>
  <Application>Microsoft Office PowerPoint</Application>
  <PresentationFormat>‫הצגה על המסך (4:3)</PresentationFormat>
  <Paragraphs>325</Paragraphs>
  <Slides>85</Slides>
  <Notes>85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85</vt:i4>
      </vt:variant>
    </vt:vector>
  </HeadingPairs>
  <TitlesOfParts>
    <vt:vector size="86" baseType="lpstr">
      <vt:lpstr>עיצוב אופנה</vt:lpstr>
      <vt:lpstr> פרשת וישלח </vt:lpstr>
      <vt:lpstr>א</vt:lpstr>
      <vt:lpstr>תשובה </vt:lpstr>
      <vt:lpstr>ב</vt:lpstr>
      <vt:lpstr>תשובה </vt:lpstr>
      <vt:lpstr>ב</vt:lpstr>
      <vt:lpstr>תשובה </vt:lpstr>
      <vt:lpstr>ב</vt:lpstr>
      <vt:lpstr>תשובה </vt:lpstr>
      <vt:lpstr>ג </vt:lpstr>
      <vt:lpstr>תשובה </vt:lpstr>
      <vt:lpstr>ד</vt:lpstr>
      <vt:lpstr>תשובה </vt:lpstr>
      <vt:lpstr>ז</vt:lpstr>
      <vt:lpstr>תשובה </vt:lpstr>
      <vt:lpstr>ח </vt:lpstr>
      <vt:lpstr>תשובה </vt:lpstr>
      <vt:lpstr>ח </vt:lpstr>
      <vt:lpstr>תשובה </vt:lpstr>
      <vt:lpstr>ח </vt:lpstr>
      <vt:lpstr>תשובה </vt:lpstr>
      <vt:lpstr> ט </vt:lpstr>
      <vt:lpstr>תשובה</vt:lpstr>
      <vt:lpstr>י</vt:lpstr>
      <vt:lpstr>תשובה </vt:lpstr>
      <vt:lpstr>י </vt:lpstr>
      <vt:lpstr>תשובה </vt:lpstr>
      <vt:lpstr>י</vt:lpstr>
      <vt:lpstr>תשובה </vt:lpstr>
      <vt:lpstr>י</vt:lpstr>
      <vt:lpstr>תשובה </vt:lpstr>
      <vt:lpstr>כ</vt:lpstr>
      <vt:lpstr>תשובה </vt:lpstr>
      <vt:lpstr>ל</vt:lpstr>
      <vt:lpstr>תשובה </vt:lpstr>
      <vt:lpstr>מ</vt:lpstr>
      <vt:lpstr>תשובה</vt:lpstr>
      <vt:lpstr>מ</vt:lpstr>
      <vt:lpstr>תשובה </vt:lpstr>
      <vt:lpstr>מ</vt:lpstr>
      <vt:lpstr>תשובה </vt:lpstr>
      <vt:lpstr>מ</vt:lpstr>
      <vt:lpstr>תשובה </vt:lpstr>
      <vt:lpstr>נ</vt:lpstr>
      <vt:lpstr>תשובה </vt:lpstr>
      <vt:lpstr>נ</vt:lpstr>
      <vt:lpstr>תשובה </vt:lpstr>
      <vt:lpstr>נ</vt:lpstr>
      <vt:lpstr>תשובה </vt:lpstr>
      <vt:lpstr>נ</vt:lpstr>
      <vt:lpstr>תשובה </vt:lpstr>
      <vt:lpstr>ס</vt:lpstr>
      <vt:lpstr>תשובה </vt:lpstr>
      <vt:lpstr>ע</vt:lpstr>
      <vt:lpstr>תשובה </vt:lpstr>
      <vt:lpstr>ע</vt:lpstr>
      <vt:lpstr>תשובה </vt:lpstr>
      <vt:lpstr>ע</vt:lpstr>
      <vt:lpstr> תשובה </vt:lpstr>
      <vt:lpstr>פ</vt:lpstr>
      <vt:lpstr>תשובה</vt:lpstr>
      <vt:lpstr>פ</vt:lpstr>
      <vt:lpstr>תשובה </vt:lpstr>
      <vt:lpstr>צ</vt:lpstr>
      <vt:lpstr>תשובה </vt:lpstr>
      <vt:lpstr>צ</vt:lpstr>
      <vt:lpstr>תשובה </vt:lpstr>
      <vt:lpstr>ק</vt:lpstr>
      <vt:lpstr>תשובה </vt:lpstr>
      <vt:lpstr>ר</vt:lpstr>
      <vt:lpstr>תשובה </vt:lpstr>
      <vt:lpstr>ש</vt:lpstr>
      <vt:lpstr>תשובה </vt:lpstr>
      <vt:lpstr>ש</vt:lpstr>
      <vt:lpstr>תשובה </vt:lpstr>
      <vt:lpstr>ש</vt:lpstr>
      <vt:lpstr>תשובה </vt:lpstr>
      <vt:lpstr>ת</vt:lpstr>
      <vt:lpstr>תשובה </vt:lpstr>
      <vt:lpstr>ת</vt:lpstr>
      <vt:lpstr>תשובה </vt:lpstr>
      <vt:lpstr>חידות לשבת </vt:lpstr>
      <vt:lpstr>חידה לשבת </vt:lpstr>
      <vt:lpstr>חידה לשבת 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פרשת וישלח</dc:title>
  <dc:creator>User</dc:creator>
  <cp:lastModifiedBy>Tzvi Harris</cp:lastModifiedBy>
  <cp:revision>15</cp:revision>
  <dcterms:created xsi:type="dcterms:W3CDTF">2011-12-06T15:32:12Z</dcterms:created>
  <dcterms:modified xsi:type="dcterms:W3CDTF">2011-12-13T18:18:35Z</dcterms:modified>
</cp:coreProperties>
</file>