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93"/>
  </p:notesMasterIdLst>
  <p:sldIdLst>
    <p:sldId id="256" r:id="rId2"/>
    <p:sldId id="340" r:id="rId3"/>
    <p:sldId id="257" r:id="rId4"/>
    <p:sldId id="258" r:id="rId5"/>
    <p:sldId id="259" r:id="rId6"/>
    <p:sldId id="260" r:id="rId7"/>
    <p:sldId id="295" r:id="rId8"/>
    <p:sldId id="296" r:id="rId9"/>
    <p:sldId id="313" r:id="rId10"/>
    <p:sldId id="314" r:id="rId11"/>
    <p:sldId id="315" r:id="rId12"/>
    <p:sldId id="316" r:id="rId13"/>
    <p:sldId id="319" r:id="rId14"/>
    <p:sldId id="320" r:id="rId15"/>
    <p:sldId id="272" r:id="rId16"/>
    <p:sldId id="273" r:id="rId17"/>
    <p:sldId id="274" r:id="rId18"/>
    <p:sldId id="275" r:id="rId19"/>
    <p:sldId id="285" r:id="rId20"/>
    <p:sldId id="287" r:id="rId21"/>
    <p:sldId id="286" r:id="rId22"/>
    <p:sldId id="300" r:id="rId23"/>
    <p:sldId id="261" r:id="rId24"/>
    <p:sldId id="262" r:id="rId25"/>
    <p:sldId id="330" r:id="rId26"/>
    <p:sldId id="331" r:id="rId27"/>
    <p:sldId id="276" r:id="rId28"/>
    <p:sldId id="277" r:id="rId29"/>
    <p:sldId id="263" r:id="rId30"/>
    <p:sldId id="264" r:id="rId31"/>
    <p:sldId id="303" r:id="rId32"/>
    <p:sldId id="304" r:id="rId33"/>
    <p:sldId id="341" r:id="rId34"/>
    <p:sldId id="342" r:id="rId35"/>
    <p:sldId id="265" r:id="rId36"/>
    <p:sldId id="282" r:id="rId37"/>
    <p:sldId id="288" r:id="rId38"/>
    <p:sldId id="289" r:id="rId39"/>
    <p:sldId id="294" r:id="rId40"/>
    <p:sldId id="297" r:id="rId41"/>
    <p:sldId id="298" r:id="rId42"/>
    <p:sldId id="299" r:id="rId43"/>
    <p:sldId id="336" r:id="rId44"/>
    <p:sldId id="337" r:id="rId45"/>
    <p:sldId id="323" r:id="rId46"/>
    <p:sldId id="324" r:id="rId47"/>
    <p:sldId id="338" r:id="rId48"/>
    <p:sldId id="339" r:id="rId49"/>
    <p:sldId id="317" r:id="rId50"/>
    <p:sldId id="318" r:id="rId51"/>
    <p:sldId id="343" r:id="rId52"/>
    <p:sldId id="344" r:id="rId53"/>
    <p:sldId id="305" r:id="rId54"/>
    <p:sldId id="306" r:id="rId55"/>
    <p:sldId id="268" r:id="rId56"/>
    <p:sldId id="269" r:id="rId57"/>
    <p:sldId id="345" r:id="rId58"/>
    <p:sldId id="346" r:id="rId59"/>
    <p:sldId id="292" r:id="rId60"/>
    <p:sldId id="293" r:id="rId61"/>
    <p:sldId id="278" r:id="rId62"/>
    <p:sldId id="279" r:id="rId63"/>
    <p:sldId id="283" r:id="rId64"/>
    <p:sldId id="284" r:id="rId65"/>
    <p:sldId id="309" r:id="rId66"/>
    <p:sldId id="310" r:id="rId67"/>
    <p:sldId id="334" r:id="rId68"/>
    <p:sldId id="335" r:id="rId69"/>
    <p:sldId id="301" r:id="rId70"/>
    <p:sldId id="302" r:id="rId71"/>
    <p:sldId id="321" r:id="rId72"/>
    <p:sldId id="322" r:id="rId73"/>
    <p:sldId id="280" r:id="rId74"/>
    <p:sldId id="281" r:id="rId75"/>
    <p:sldId id="266" r:id="rId76"/>
    <p:sldId id="267" r:id="rId77"/>
    <p:sldId id="270" r:id="rId78"/>
    <p:sldId id="271" r:id="rId79"/>
    <p:sldId id="307" r:id="rId80"/>
    <p:sldId id="308" r:id="rId81"/>
    <p:sldId id="311" r:id="rId82"/>
    <p:sldId id="312" r:id="rId83"/>
    <p:sldId id="332" r:id="rId84"/>
    <p:sldId id="333" r:id="rId85"/>
    <p:sldId id="290" r:id="rId86"/>
    <p:sldId id="291" r:id="rId87"/>
    <p:sldId id="326" r:id="rId88"/>
    <p:sldId id="327" r:id="rId89"/>
    <p:sldId id="328" r:id="rId90"/>
    <p:sldId id="329" r:id="rId91"/>
    <p:sldId id="347" r:id="rId9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7" d="100"/>
          <a:sy n="47" d="100"/>
        </p:scale>
        <p:origin x="-99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55B8D5-75BA-4940-AD67-4161DE889D69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C765145-3EE9-430F-B6EF-667A6F4073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5565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931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827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0533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9458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8368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7150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335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1746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3913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5353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089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2967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8148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8674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0226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0584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18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7492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0253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6753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8909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56218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20829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8450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25562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76058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13537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74765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74607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78993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06961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00388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74256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16401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79632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4766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48970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71646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48562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65671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01609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93286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39824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46832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56184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07283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93771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44285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27349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63169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31223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16469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86936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5167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07809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59233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45739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707905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59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36528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24899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641372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91243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002494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34806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285424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48485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57030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381473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69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40332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652270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706204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572251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99192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540908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835805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198384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669706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737014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79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610155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913555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498310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87681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67354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444356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103430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998963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424950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96054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89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923067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90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591295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5145-3EE9-430F-B6EF-667A6F4073D3}" type="slidenum">
              <a:rPr lang="he-IL" smtClean="0"/>
              <a:t>91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19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22C59CE-C40F-42E5-A19A-BD3B43E7B4A0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95AC5D4-0495-41A1-9D21-5695307ECC8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solidFill>
                  <a:srgbClr val="002060"/>
                </a:solidFill>
              </a:rPr>
              <a:t>פרשת </a:t>
            </a:r>
            <a:r>
              <a:rPr lang="he-IL" sz="6000" b="1" dirty="0" err="1" smtClean="0">
                <a:solidFill>
                  <a:srgbClr val="002060"/>
                </a:solidFill>
              </a:rPr>
              <a:t>ויגש</a:t>
            </a:r>
            <a:r>
              <a:rPr lang="he-IL" sz="6000" b="1" dirty="0" smtClean="0">
                <a:solidFill>
                  <a:srgbClr val="002060"/>
                </a:solidFill>
              </a:rPr>
              <a:t> </a:t>
            </a:r>
            <a:endParaRPr lang="he-IL" sz="6000" b="1" dirty="0">
              <a:solidFill>
                <a:srgbClr val="00206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512168"/>
          </a:xfrm>
        </p:spPr>
        <p:txBody>
          <a:bodyPr>
            <a:normAutofit/>
          </a:bodyPr>
          <a:lstStyle/>
          <a:p>
            <a:r>
              <a:rPr lang="he-IL" sz="4000" dirty="0" smtClean="0"/>
              <a:t> א- ב  בפרשה </a:t>
            </a:r>
          </a:p>
          <a:p>
            <a:endParaRPr lang="he-IL" sz="300" dirty="0"/>
          </a:p>
        </p:txBody>
      </p:sp>
    </p:spTree>
    <p:extLst>
      <p:ext uri="{BB962C8B-B14F-4D97-AF65-F5344CB8AC3E}">
        <p14:creationId xmlns:p14="http://schemas.microsoft.com/office/powerpoint/2010/main" val="8167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 הפרשה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04864"/>
            <a:ext cx="7272808" cy="36004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he-IL" dirty="0" smtClean="0"/>
              <a:t>  </a:t>
            </a:r>
            <a:r>
              <a:rPr lang="he-IL" sz="2600" b="1" dirty="0" smtClean="0">
                <a:solidFill>
                  <a:srgbClr val="002060"/>
                </a:solidFill>
              </a:rPr>
              <a:t>דברי יהודה  אל יוסף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התגלות יוסף לאחיו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אחי יוסף עולים לכנען להודיע ליעקב על הימצאות  יוסף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ירידת יעקב ובניו למצרים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השתקעות  משפחת יעקב במצרים ( גושן 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ניהול  שנות הרעב הנותרות 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2721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>
                <a:solidFill>
                  <a:srgbClr val="002060"/>
                </a:solidFill>
              </a:rPr>
              <a:t>א</a:t>
            </a:r>
            <a:endParaRPr lang="he-IL" sz="6000" dirty="0">
              <a:solidFill>
                <a:srgbClr val="00206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צעיר בניו של יוסף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41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>
                <a:solidFill>
                  <a:srgbClr val="002060"/>
                </a:solidFill>
              </a:rPr>
              <a:t>תשובה </a:t>
            </a:r>
            <a:endParaRPr lang="he-IL" sz="6000" dirty="0">
              <a:solidFill>
                <a:srgbClr val="00206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4000" dirty="0" smtClean="0"/>
              <a:t>אפרים </a:t>
            </a:r>
          </a:p>
          <a:p>
            <a:pPr marL="0" indent="0" algn="ctr">
              <a:buNone/>
            </a:pPr>
            <a:endParaRPr lang="he-IL" sz="2000" dirty="0" smtClean="0"/>
          </a:p>
          <a:p>
            <a:pPr marL="0" indent="0" algn="ctr">
              <a:buNone/>
            </a:pPr>
            <a:r>
              <a:rPr lang="he-IL" sz="3600" dirty="0" smtClean="0">
                <a:solidFill>
                  <a:srgbClr val="002060"/>
                </a:solidFill>
              </a:rPr>
              <a:t> וַיִּוָּלֵד לְיוֹסֵף בְּאֶרֶץ מִצְרַיִם אֲשֶׁר יָלְדָה לּוֹ אָסְנַת בַּת </a:t>
            </a:r>
            <a:r>
              <a:rPr lang="he-IL" sz="3600" dirty="0" err="1" smtClean="0">
                <a:solidFill>
                  <a:srgbClr val="002060"/>
                </a:solidFill>
              </a:rPr>
              <a:t>פּוֹטִי</a:t>
            </a:r>
            <a:r>
              <a:rPr lang="he-IL" sz="3600" dirty="0" smtClean="0">
                <a:solidFill>
                  <a:srgbClr val="002060"/>
                </a:solidFill>
              </a:rPr>
              <a:t> פֶרַע כֹּהֵן אֹן אֶת מְנַשֶּׁה וְאֶת אֶפְרָיִם: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85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פגע רע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6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2438400"/>
            <a:ext cx="7776864" cy="3366864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2800" b="1" dirty="0" smtClean="0">
                <a:solidFill>
                  <a:srgbClr val="002060"/>
                </a:solidFill>
              </a:rPr>
              <a:t>אסון </a:t>
            </a:r>
          </a:p>
          <a:p>
            <a:pPr indent="0" algn="ctr">
              <a:buNone/>
            </a:pPr>
            <a:r>
              <a:rPr lang="he-IL" sz="2800" b="1" dirty="0" smtClean="0">
                <a:solidFill>
                  <a:srgbClr val="002060"/>
                </a:solidFill>
              </a:rPr>
              <a:t> </a:t>
            </a:r>
            <a:r>
              <a:rPr lang="he-IL" sz="4000" b="1" dirty="0" smtClean="0">
                <a:solidFill>
                  <a:srgbClr val="002060"/>
                </a:solidFill>
              </a:rPr>
              <a:t>וּלְקַחְתֶּם גַּם אֶת זֶה מֵעִם פָּנַי </a:t>
            </a:r>
            <a:r>
              <a:rPr lang="he-IL" sz="4000" b="1" dirty="0" err="1" smtClean="0">
                <a:solidFill>
                  <a:srgbClr val="002060"/>
                </a:solidFill>
              </a:rPr>
              <a:t>וְקָרָהו</a:t>
            </a:r>
            <a:r>
              <a:rPr lang="he-IL" sz="4000" b="1" dirty="0" smtClean="0">
                <a:solidFill>
                  <a:srgbClr val="002060"/>
                </a:solidFill>
              </a:rPr>
              <a:t>ּ אָסוֹן וְהוֹרַדְתֶּם אֶת שֵׂיבָתִי בְּרָעָה שְׁאֹלָה:</a:t>
            </a:r>
          </a:p>
          <a:p>
            <a:endParaRPr lang="he-IL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07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438400"/>
            <a:ext cx="7344816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תארי יוסף  ביחס לפרעה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אב \  אדון 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3200" b="1" dirty="0">
                <a:solidFill>
                  <a:srgbClr val="002060"/>
                </a:solidFill>
              </a:rPr>
              <a:t>וְעַתָּה לֹא אַתֶּם שְׁלַחְתֶּם אֹתִי הֵנָּה כִּי </a:t>
            </a:r>
            <a:r>
              <a:rPr lang="he-IL" sz="3200" b="1" dirty="0" err="1">
                <a:solidFill>
                  <a:srgbClr val="002060"/>
                </a:solidFill>
              </a:rPr>
              <a:t>הָאֱלֹהִים</a:t>
            </a:r>
            <a:r>
              <a:rPr lang="he-IL" sz="3200" b="1" dirty="0">
                <a:solidFill>
                  <a:srgbClr val="002060"/>
                </a:solidFill>
              </a:rPr>
              <a:t> </a:t>
            </a:r>
            <a:r>
              <a:rPr lang="he-IL" sz="3200" b="1" dirty="0" err="1">
                <a:solidFill>
                  <a:srgbClr val="002060"/>
                </a:solidFill>
              </a:rPr>
              <a:t>וַיְשִׂימֵנִי</a:t>
            </a:r>
            <a:r>
              <a:rPr lang="he-IL" sz="3200" b="1" dirty="0">
                <a:solidFill>
                  <a:srgbClr val="002060"/>
                </a:solidFill>
              </a:rPr>
              <a:t> לְאָב לְפַרְעֹה וּלְאָדוֹן לְכָל בֵּיתוֹ וּמֹשֵׁל בְּכָל אֶרֶץ מִצְרָיִם:</a:t>
            </a:r>
          </a:p>
          <a:p>
            <a:pPr indent="0" algn="ctr">
              <a:buNone/>
            </a:pPr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4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438400"/>
            <a:ext cx="6984776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אחת מערי  מצרים </a:t>
            </a:r>
          </a:p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 יש אומרים שהיא צוען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9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sz="2000" b="1" dirty="0" smtClean="0">
                <a:solidFill>
                  <a:srgbClr val="002060"/>
                </a:solidFill>
              </a:rPr>
              <a:t> </a:t>
            </a:r>
            <a:r>
              <a:rPr lang="he-IL" sz="3600" b="1" dirty="0" smtClean="0">
                <a:solidFill>
                  <a:srgbClr val="002060"/>
                </a:solidFill>
              </a:rPr>
              <a:t>און </a:t>
            </a:r>
            <a:endParaRPr lang="he-IL" sz="36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</a:t>
            </a:r>
            <a:r>
              <a:rPr lang="he-IL" sz="3600" b="1" dirty="0">
                <a:solidFill>
                  <a:srgbClr val="002060"/>
                </a:solidFill>
              </a:rPr>
              <a:t>וַיִּוָּלֵד לְיוֹסֵף בְּאֶרֶץ מִצְרַיִם אֲשֶׁר יָלְדָה לּוֹ אָסְנַת בַּת </a:t>
            </a:r>
            <a:r>
              <a:rPr lang="he-IL" sz="3600" b="1" dirty="0" err="1">
                <a:solidFill>
                  <a:srgbClr val="002060"/>
                </a:solidFill>
              </a:rPr>
              <a:t>פּוֹטִי</a:t>
            </a:r>
            <a:r>
              <a:rPr lang="he-IL" sz="3600" b="1" dirty="0">
                <a:solidFill>
                  <a:srgbClr val="002060"/>
                </a:solidFill>
              </a:rPr>
              <a:t> פֶרַע כֹּהֵן אֹן אֶת מְנַשֶּׁה וְאֶת אֶפְרָיִם: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0672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איני אחיו  אלא בן אחיו  ובכל זאת  הנני אחי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dirty="0" smtClean="0"/>
              <a:t> </a:t>
            </a:r>
            <a:r>
              <a:rPr lang="he-IL" sz="3200" b="1" dirty="0" smtClean="0">
                <a:solidFill>
                  <a:srgbClr val="002060"/>
                </a:solidFill>
              </a:rPr>
              <a:t>אחי- אחד  מבניו של בנימין  אחי  יוסף </a:t>
            </a:r>
            <a:endParaRPr lang="he-IL" sz="32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3200" b="1" dirty="0">
                <a:solidFill>
                  <a:srgbClr val="002060"/>
                </a:solidFill>
              </a:rPr>
              <a:t>וּבְנֵי בִנְיָמִן בֶּלַע וָבֶכֶר וְאַשְׁבֵּל גֵּרָא וְנַעֲמָן אֵחִי וָרֹאשׁ מֻפִּים וְחֻפִּים וָאָרְדְּ:</a:t>
            </a:r>
          </a:p>
          <a:p>
            <a:pPr indent="0" algn="ctr">
              <a:buNone/>
            </a:pPr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8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חלקת אדמה  להתיישבות קבועה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62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sz="3000" b="1" dirty="0" smtClean="0">
                <a:solidFill>
                  <a:srgbClr val="002060"/>
                </a:solidFill>
              </a:rPr>
              <a:t> אחוזה </a:t>
            </a:r>
          </a:p>
          <a:p>
            <a:pPr indent="0" algn="ctr">
              <a:buNone/>
            </a:pPr>
            <a:endParaRPr lang="he-IL" sz="30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000" b="1" dirty="0" smtClean="0">
                <a:solidFill>
                  <a:srgbClr val="002060"/>
                </a:solidFill>
              </a:rPr>
              <a:t> </a:t>
            </a:r>
            <a:r>
              <a:rPr lang="he-IL" sz="3000" b="1" dirty="0">
                <a:solidFill>
                  <a:srgbClr val="002060"/>
                </a:solidFill>
              </a:rPr>
              <a:t>וַיּוֹשֵׁב יוֹסֵף אֶת אָבִיו וְאֶת אֶחָיו </a:t>
            </a:r>
            <a:r>
              <a:rPr lang="he-IL" sz="3000" b="1" dirty="0" err="1">
                <a:solidFill>
                  <a:srgbClr val="002060"/>
                </a:solidFill>
              </a:rPr>
              <a:t>וַיִּתֵּן</a:t>
            </a:r>
            <a:r>
              <a:rPr lang="he-IL" sz="3000" b="1" dirty="0">
                <a:solidFill>
                  <a:srgbClr val="002060"/>
                </a:solidFill>
              </a:rPr>
              <a:t> לָהֶם אֲחֻזָּה בְּאֶרֶץ מִצְרַיִם בְּמֵיטַב הָאָרֶץ בְּאֶרֶץ </a:t>
            </a:r>
            <a:r>
              <a:rPr lang="he-IL" sz="3000" b="1" dirty="0" err="1">
                <a:solidFill>
                  <a:srgbClr val="002060"/>
                </a:solidFill>
              </a:rPr>
              <a:t>רַעְמְסֵס</a:t>
            </a:r>
            <a:r>
              <a:rPr lang="he-IL" sz="3000" b="1" dirty="0">
                <a:solidFill>
                  <a:srgbClr val="002060"/>
                </a:solidFill>
              </a:rPr>
              <a:t> כַּאֲשֶׁר </a:t>
            </a:r>
            <a:r>
              <a:rPr lang="he-IL" sz="3000" b="1" dirty="0" err="1">
                <a:solidFill>
                  <a:srgbClr val="002060"/>
                </a:solidFill>
              </a:rPr>
              <a:t>צִוָּה</a:t>
            </a:r>
            <a:r>
              <a:rPr lang="he-IL" sz="3000" b="1" dirty="0">
                <a:solidFill>
                  <a:srgbClr val="002060"/>
                </a:solidFill>
              </a:rPr>
              <a:t> פַרְעֹה: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176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תיאור של מצב פיזי הנובע ממצב רגשי חזק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3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4000" dirty="0" smtClean="0"/>
              <a:t> </a:t>
            </a:r>
            <a:r>
              <a:rPr lang="he-IL" sz="4400" b="1" dirty="0" smtClean="0">
                <a:solidFill>
                  <a:srgbClr val="002060"/>
                </a:solidFill>
              </a:rPr>
              <a:t>בכי </a:t>
            </a:r>
          </a:p>
          <a:p>
            <a:pPr marL="0" indent="0" algn="ctr">
              <a:buNone/>
            </a:pPr>
            <a:r>
              <a:rPr lang="he-IL" sz="4400" b="1" dirty="0" smtClean="0">
                <a:solidFill>
                  <a:srgbClr val="002060"/>
                </a:solidFill>
              </a:rPr>
              <a:t> </a:t>
            </a:r>
            <a:r>
              <a:rPr lang="he-IL" sz="4400" b="1" dirty="0" err="1" smtClean="0">
                <a:solidFill>
                  <a:srgbClr val="002060"/>
                </a:solidFill>
              </a:rPr>
              <a:t>וַיִּתֵּן</a:t>
            </a:r>
            <a:r>
              <a:rPr lang="he-IL" sz="4400" b="1" dirty="0" smtClean="0">
                <a:solidFill>
                  <a:srgbClr val="002060"/>
                </a:solidFill>
              </a:rPr>
              <a:t> אֶת קֹלוֹ בִּבְכִי וַיִּשְׁמְעוּ מִצְרַיִם וַיִּשְׁמַע בֵּית פַּרְעֹה:</a:t>
            </a:r>
          </a:p>
          <a:p>
            <a:pPr marL="0" indent="0" algn="ctr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302078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תחושת פחד  חרדה  ופאניקה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18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b="1" dirty="0" smtClean="0"/>
              <a:t> </a:t>
            </a:r>
            <a:r>
              <a:rPr lang="he-IL" sz="3200" b="1" dirty="0" smtClean="0">
                <a:solidFill>
                  <a:srgbClr val="002060"/>
                </a:solidFill>
              </a:rPr>
              <a:t>בהלה </a:t>
            </a:r>
          </a:p>
          <a:p>
            <a:pPr marL="0"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וַיֹּאמֶר יוֹסֵף אֶל אֶחָיו אֲנִי יוֹסֵף הַעוֹד אָבִי חָי וְלֹא יָכְלוּ אֶחָיו לַעֲנוֹת אֹתוֹ כִּי נִבְהֲלוּ מִפָּנָיו: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760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  </a:t>
            </a:r>
            <a:r>
              <a:rPr lang="he-IL" sz="4000" b="1" dirty="0" smtClean="0">
                <a:solidFill>
                  <a:srgbClr val="002060"/>
                </a:solidFill>
              </a:rPr>
              <a:t>בהמות  ויש מפרשים  תבואה </a:t>
            </a:r>
            <a:endParaRPr lang="he-IL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b="1" dirty="0" smtClean="0">
                <a:solidFill>
                  <a:srgbClr val="002060"/>
                </a:solidFill>
              </a:rPr>
              <a:t> </a:t>
            </a:r>
            <a:r>
              <a:rPr lang="he-IL" sz="4200" b="1" dirty="0" smtClean="0">
                <a:solidFill>
                  <a:srgbClr val="002060"/>
                </a:solidFill>
              </a:rPr>
              <a:t>בעיר </a:t>
            </a:r>
          </a:p>
          <a:p>
            <a:pPr marL="0" indent="0" algn="ctr">
              <a:buNone/>
            </a:pPr>
            <a:r>
              <a:rPr lang="he-IL" sz="4200" b="1" dirty="0" smtClean="0">
                <a:solidFill>
                  <a:srgbClr val="002060"/>
                </a:solidFill>
              </a:rPr>
              <a:t> וַיֹּאמֶר פַּרְעֹה אֶל יוֹסֵף אֱמֹר אֶל אַחֶיךָ זֹאת עֲשׂוּ טַעֲנוּ אֶת בְּעִירְכֶם וּלְכוּ בֹאוּ אַרְצָה כְּנָעַן: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2622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תבואה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000" b="1" dirty="0" smtClean="0">
                <a:solidFill>
                  <a:srgbClr val="002060"/>
                </a:solidFill>
              </a:rPr>
              <a:t>בר </a:t>
            </a:r>
            <a:endParaRPr lang="he-IL" sz="30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000" b="1" dirty="0" smtClean="0">
                <a:solidFill>
                  <a:srgbClr val="002060"/>
                </a:solidFill>
              </a:rPr>
              <a:t> </a:t>
            </a:r>
            <a:r>
              <a:rPr lang="he-IL" sz="3000" b="1" dirty="0">
                <a:solidFill>
                  <a:srgbClr val="002060"/>
                </a:solidFill>
              </a:rPr>
              <a:t>וּלְאָבִיו שָׁלַח כְּזֹאת עֲשָׂרָה </a:t>
            </a:r>
            <a:r>
              <a:rPr lang="he-IL" sz="3000" b="1" dirty="0" err="1">
                <a:solidFill>
                  <a:srgbClr val="002060"/>
                </a:solidFill>
              </a:rPr>
              <a:t>חֲמֹרִים</a:t>
            </a:r>
            <a:r>
              <a:rPr lang="he-IL" sz="3000" b="1" dirty="0">
                <a:solidFill>
                  <a:srgbClr val="002060"/>
                </a:solidFill>
              </a:rPr>
              <a:t> נֹשְׂאִים מִטּוּב מִצְרָיִם וְעֶשֶׂר </a:t>
            </a:r>
            <a:r>
              <a:rPr lang="he-IL" sz="3000" b="1" dirty="0" err="1">
                <a:solidFill>
                  <a:srgbClr val="002060"/>
                </a:solidFill>
              </a:rPr>
              <a:t>אֲתֹנֹת</a:t>
            </a:r>
            <a:r>
              <a:rPr lang="he-IL" sz="3000" b="1" dirty="0">
                <a:solidFill>
                  <a:srgbClr val="002060"/>
                </a:solidFill>
              </a:rPr>
              <a:t> נֹשְׂאֹת בָּר וָלֶחֶם וּמָזוֹן לְאָבִיו לַדָּרֶךְ: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4388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  </a:t>
            </a:r>
            <a:r>
              <a:rPr lang="he-IL" sz="5400" b="1" dirty="0" smtClean="0">
                <a:solidFill>
                  <a:srgbClr val="002060"/>
                </a:solidFill>
              </a:rPr>
              <a:t>אזור   במצרים שניתן למגורי משפחת יעקב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41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132856"/>
            <a:ext cx="7416824" cy="3816424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גושן 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וְיָשַׁבְתָּ בְאֶרֶץ </a:t>
            </a:r>
            <a:r>
              <a:rPr lang="he-IL" sz="3200" b="1" dirty="0" err="1" smtClean="0">
                <a:solidFill>
                  <a:srgbClr val="002060"/>
                </a:solidFill>
              </a:rPr>
              <a:t>גֹּשֶׁן</a:t>
            </a:r>
            <a:r>
              <a:rPr lang="he-IL" sz="3200" b="1" dirty="0" smtClean="0">
                <a:solidFill>
                  <a:srgbClr val="002060"/>
                </a:solidFill>
              </a:rPr>
              <a:t> וְהָיִיתָ קָרוֹב אֵלַי אַתָּה וּבָנֶיךָ וּבְנֵי בָנֶיךָ וְצֹאנְךָ </a:t>
            </a:r>
            <a:r>
              <a:rPr lang="he-IL" sz="3200" b="1" dirty="0" err="1" smtClean="0">
                <a:solidFill>
                  <a:srgbClr val="002060"/>
                </a:solidFill>
              </a:rPr>
              <a:t>וּבְקָרְך</a:t>
            </a:r>
            <a:r>
              <a:rPr lang="he-IL" sz="3200" b="1" dirty="0" smtClean="0">
                <a:solidFill>
                  <a:srgbClr val="002060"/>
                </a:solidFill>
              </a:rPr>
              <a:t>ָ וְכָל אֲשֶׁר לָך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וְאֶת יְהוּדָה שָׁלַח לְפָנָיו אֶל יוֹסֵף לְהוֹרֹת לְפָנָיו גֹּשְׁנָה וַיָּבֹאוּ אַרְצָה </a:t>
            </a:r>
            <a:r>
              <a:rPr lang="he-IL" sz="3200" b="1" dirty="0" err="1" smtClean="0">
                <a:solidFill>
                  <a:srgbClr val="002060"/>
                </a:solidFill>
              </a:rPr>
              <a:t>גֹּשֶׁן</a:t>
            </a:r>
            <a:r>
              <a:rPr lang="he-IL" sz="3200" b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endParaRPr lang="he-IL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גוף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4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000" b="1" dirty="0" smtClean="0">
                <a:solidFill>
                  <a:srgbClr val="002060"/>
                </a:solidFill>
              </a:rPr>
              <a:t>גויה </a:t>
            </a:r>
            <a:endParaRPr lang="he-IL" sz="30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000" b="1" dirty="0" err="1" smtClean="0">
                <a:solidFill>
                  <a:srgbClr val="002060"/>
                </a:solidFill>
              </a:rPr>
              <a:t>וַתִּתֹּם</a:t>
            </a:r>
            <a:r>
              <a:rPr lang="he-IL" sz="3000" b="1" dirty="0" smtClean="0">
                <a:solidFill>
                  <a:srgbClr val="002060"/>
                </a:solidFill>
              </a:rPr>
              <a:t> </a:t>
            </a:r>
            <a:r>
              <a:rPr lang="he-IL" sz="3000" b="1" dirty="0">
                <a:solidFill>
                  <a:srgbClr val="002060"/>
                </a:solidFill>
              </a:rPr>
              <a:t>הַשָּׁנָה הַהִוא וַיָּבֹאוּ אֵלָיו בַּשָּׁנָה הַשֵּׁנִית וַיֹּאמְרוּ לוֹ לֹא נְכַחֵד מֵאֲדֹנִי כִּי אִם תַּם הַכֶּסֶף וּמִקְנֵה הַבְּהֵמָה אֶל אֲדֹנִי לֹא נִשְׁאַר לִפְנֵי אֲדֹנִי בִּלְתִּי אִם </a:t>
            </a:r>
            <a:r>
              <a:rPr lang="he-IL" sz="3000" b="1" dirty="0" err="1">
                <a:solidFill>
                  <a:srgbClr val="002060"/>
                </a:solidFill>
              </a:rPr>
              <a:t>גְּוִיָּתֵנו</a:t>
            </a:r>
            <a:r>
              <a:rPr lang="he-IL" sz="3000" b="1" dirty="0">
                <a:solidFill>
                  <a:srgbClr val="002060"/>
                </a:solidFill>
              </a:rPr>
              <a:t>ּ וְאַדְמָתֵנוּ:</a:t>
            </a:r>
          </a:p>
          <a:p>
            <a:pPr indent="0" algn="ctr">
              <a:buNone/>
            </a:pPr>
            <a:endParaRPr lang="he-IL" sz="3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8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תקשורת קולית  באמצעות  מילים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8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>
                <a:solidFill>
                  <a:srgbClr val="002060"/>
                </a:solidFill>
              </a:rPr>
              <a:t>דיבור </a:t>
            </a:r>
          </a:p>
          <a:p>
            <a:pPr marL="0"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</a:t>
            </a:r>
            <a:r>
              <a:rPr lang="he-IL" sz="3600" b="1" dirty="0" err="1" smtClean="0">
                <a:solidFill>
                  <a:srgbClr val="002060"/>
                </a:solidFill>
              </a:rPr>
              <a:t>וַיִּגַּש</a:t>
            </a:r>
            <a:r>
              <a:rPr lang="he-IL" sz="3600" b="1" dirty="0" smtClean="0">
                <a:solidFill>
                  <a:srgbClr val="002060"/>
                </a:solidFill>
              </a:rPr>
              <a:t>ׁ אֵלָיו יְהוּדָה וַיֹּאמֶר בִּי אֲדֹנִי יְדַבֶּר נָא עַבְדְּךָ דָבָר בְּאָזְנֵי אֲדֹנִי וְאַל </a:t>
            </a:r>
            <a:r>
              <a:rPr lang="he-IL" sz="3600" b="1" dirty="0" err="1" smtClean="0">
                <a:solidFill>
                  <a:srgbClr val="002060"/>
                </a:solidFill>
              </a:rPr>
              <a:t>יִחַר</a:t>
            </a:r>
            <a:r>
              <a:rPr lang="he-IL" sz="3600" b="1" dirty="0" smtClean="0">
                <a:solidFill>
                  <a:srgbClr val="002060"/>
                </a:solidFill>
              </a:rPr>
              <a:t> אַפְּךָ בְּעַבְדֶּךָ כִּי כָמוֹךָ כְּפַרְעֹה: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0253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השלימו </a:t>
            </a:r>
          </a:p>
          <a:p>
            <a:pPr algn="ctr"/>
            <a:r>
              <a:rPr lang="he-IL" sz="3200" b="1" dirty="0">
                <a:solidFill>
                  <a:srgbClr val="002060"/>
                </a:solidFill>
              </a:rPr>
              <a:t> </a:t>
            </a:r>
            <a:r>
              <a:rPr lang="he-IL" sz="3200" b="1" dirty="0" smtClean="0">
                <a:solidFill>
                  <a:srgbClr val="002060"/>
                </a:solidFill>
              </a:rPr>
              <a:t>ולא יכול יוסף   ל_______________</a:t>
            </a:r>
          </a:p>
          <a:p>
            <a:pPr algn="ctr"/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 </a:t>
            </a:r>
            <a:r>
              <a:rPr lang="he-IL" sz="2800" b="1" dirty="0" smtClean="0">
                <a:solidFill>
                  <a:srgbClr val="002060"/>
                </a:solidFill>
              </a:rPr>
              <a:t>להתאפק - התאפקות </a:t>
            </a:r>
          </a:p>
          <a:p>
            <a:pPr marL="0" indent="0" algn="ctr">
              <a:buNone/>
            </a:pPr>
            <a:r>
              <a:rPr lang="he-IL" sz="2800" b="1" dirty="0" smtClean="0">
                <a:solidFill>
                  <a:srgbClr val="002060"/>
                </a:solidFill>
              </a:rPr>
              <a:t> וְלֹא </a:t>
            </a:r>
            <a:r>
              <a:rPr lang="he-IL" sz="2800" b="1" dirty="0" err="1" smtClean="0">
                <a:solidFill>
                  <a:srgbClr val="002060"/>
                </a:solidFill>
              </a:rPr>
              <a:t>יָכֹל</a:t>
            </a:r>
            <a:r>
              <a:rPr lang="he-IL" sz="2800" b="1" dirty="0" smtClean="0">
                <a:solidFill>
                  <a:srgbClr val="002060"/>
                </a:solidFill>
              </a:rPr>
              <a:t> יוֹסֵף לְהִתְאַפֵּק לְכֹל הַנִּצָּבִים עָלָיו וַיִּקְרָא הוֹצִיאוּ כָל אִישׁ מֵעָלָי וְלֹא עָמַד אִישׁ אִתּוֹ </a:t>
            </a:r>
            <a:r>
              <a:rPr lang="he-IL" sz="2800" b="1" dirty="0" err="1" smtClean="0">
                <a:solidFill>
                  <a:srgbClr val="002060"/>
                </a:solidFill>
              </a:rPr>
              <a:t>בְּהִתְוַדַּע</a:t>
            </a:r>
            <a:r>
              <a:rPr lang="he-IL" sz="2800" b="1" dirty="0" smtClean="0">
                <a:solidFill>
                  <a:srgbClr val="002060"/>
                </a:solidFill>
              </a:rPr>
              <a:t> יוֹסֵף אֶל אֶחָיו: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258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344816" cy="3048001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הפסקה </a:t>
            </a: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החסרת  פעימת לב  אצל יעקב  כשהודיעו לו על  קיומו של יוסף במצרים </a:t>
            </a:r>
            <a:endParaRPr lang="he-IL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03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500" b="1" dirty="0" smtClean="0">
                <a:solidFill>
                  <a:srgbClr val="002060"/>
                </a:solidFill>
              </a:rPr>
              <a:t>הפגה </a:t>
            </a:r>
            <a:endParaRPr lang="he-IL" sz="35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500" b="1" dirty="0" smtClean="0">
                <a:solidFill>
                  <a:srgbClr val="002060"/>
                </a:solidFill>
              </a:rPr>
              <a:t> </a:t>
            </a:r>
            <a:r>
              <a:rPr lang="he-IL" sz="3500" b="1" dirty="0" err="1">
                <a:solidFill>
                  <a:srgbClr val="002060"/>
                </a:solidFill>
              </a:rPr>
              <a:t>וַיַּגִּדו</a:t>
            </a:r>
            <a:r>
              <a:rPr lang="he-IL" sz="3500" b="1" dirty="0">
                <a:solidFill>
                  <a:srgbClr val="002060"/>
                </a:solidFill>
              </a:rPr>
              <a:t>ּ לוֹ </a:t>
            </a:r>
            <a:r>
              <a:rPr lang="he-IL" sz="3500" b="1" dirty="0" err="1">
                <a:solidFill>
                  <a:srgbClr val="002060"/>
                </a:solidFill>
              </a:rPr>
              <a:t>לֵאמֹר</a:t>
            </a:r>
            <a:r>
              <a:rPr lang="he-IL" sz="3500" b="1" dirty="0">
                <a:solidFill>
                  <a:srgbClr val="002060"/>
                </a:solidFill>
              </a:rPr>
              <a:t> עוֹד יוֹסֵף חַי וְכִי הוּא מֹשֵׁל בְּכָל אֶרֶץ מִצְרָיִם </a:t>
            </a:r>
            <a:r>
              <a:rPr lang="he-IL" sz="3500" b="1" dirty="0" err="1">
                <a:solidFill>
                  <a:srgbClr val="002060"/>
                </a:solidFill>
              </a:rPr>
              <a:t>וַיָּפָג</a:t>
            </a:r>
            <a:r>
              <a:rPr lang="he-IL" sz="3500" b="1" dirty="0">
                <a:solidFill>
                  <a:srgbClr val="002060"/>
                </a:solidFill>
              </a:rPr>
              <a:t> לִבּוֹ כִּי לֹא הֶאֱמִין לָהֶם: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2098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 בנו של יהודה מכלתו  אחיו  של פרץ 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060848"/>
            <a:ext cx="7344816" cy="3672408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2400" dirty="0" smtClean="0"/>
              <a:t> </a:t>
            </a:r>
            <a:r>
              <a:rPr lang="he-IL" sz="3600" b="1" dirty="0" smtClean="0">
                <a:solidFill>
                  <a:srgbClr val="002060"/>
                </a:solidFill>
              </a:rPr>
              <a:t>זרח </a:t>
            </a:r>
            <a:endParaRPr lang="he-IL" sz="36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</a:t>
            </a:r>
            <a:r>
              <a:rPr lang="he-IL" sz="3600" b="1" dirty="0">
                <a:solidFill>
                  <a:srgbClr val="002060"/>
                </a:solidFill>
              </a:rPr>
              <a:t>וּבְנֵי יְהוּדָה עֵר וְאוֹנָן וְשֵׁלָה וָפֶרֶץ וָזָרַח וַיָּמָת עֵר וְאוֹנָן בְּאֶרֶץ כְּנַעַן וַיִּהְיוּ בְנֵי פֶרֶץ </a:t>
            </a:r>
            <a:r>
              <a:rPr lang="he-IL" sz="3600" b="1" dirty="0" err="1">
                <a:solidFill>
                  <a:srgbClr val="002060"/>
                </a:solidFill>
              </a:rPr>
              <a:t>חֶצְרוֹן</a:t>
            </a:r>
            <a:r>
              <a:rPr lang="he-IL" sz="3600" b="1" dirty="0">
                <a:solidFill>
                  <a:srgbClr val="002060"/>
                </a:solidFill>
              </a:rPr>
              <a:t> וְחָמוּל </a:t>
            </a:r>
          </a:p>
        </p:txBody>
      </p:sp>
    </p:spTree>
    <p:extLst>
      <p:ext uri="{BB962C8B-B14F-4D97-AF65-F5344CB8AC3E}">
        <p14:creationId xmlns:p14="http://schemas.microsoft.com/office/powerpoint/2010/main" val="117449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פעולה חקלאית  לפני הזריעה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b="1" dirty="0" smtClean="0">
                <a:solidFill>
                  <a:srgbClr val="002060"/>
                </a:solidFill>
              </a:rPr>
              <a:t>חריש </a:t>
            </a:r>
          </a:p>
          <a:p>
            <a:pPr marL="0"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כִּי זֶה </a:t>
            </a:r>
            <a:r>
              <a:rPr lang="he-IL" sz="3200" b="1" dirty="0" err="1" smtClean="0">
                <a:solidFill>
                  <a:srgbClr val="002060"/>
                </a:solidFill>
              </a:rPr>
              <a:t>שְׁנָתַיִם</a:t>
            </a:r>
            <a:r>
              <a:rPr lang="he-IL" sz="3200" b="1" dirty="0" smtClean="0">
                <a:solidFill>
                  <a:srgbClr val="002060"/>
                </a:solidFill>
              </a:rPr>
              <a:t> הָרָעָב בְּקֶרֶב הָאָרֶץ וְעוֹד חָמֵשׁ שָׁנִים אֲשֶׁר אֵין חָרִישׁ וְקָצִיר:</a:t>
            </a:r>
          </a:p>
          <a:p>
            <a:pPr marL="0" indent="0" algn="ctr">
              <a:buNone/>
            </a:pPr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6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    </a:t>
            </a:r>
            <a:r>
              <a:rPr lang="he-IL" sz="5400" b="1" dirty="0" smtClean="0">
                <a:solidFill>
                  <a:srgbClr val="002060"/>
                </a:solidFill>
              </a:rPr>
              <a:t>ביטוי לטוב הארץ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66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132856"/>
            <a:ext cx="7776864" cy="3672408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4000" b="1" dirty="0" smtClean="0">
                <a:solidFill>
                  <a:srgbClr val="002060"/>
                </a:solidFill>
              </a:rPr>
              <a:t>חלב </a:t>
            </a:r>
          </a:p>
          <a:p>
            <a:pPr indent="0" algn="ctr">
              <a:buNone/>
            </a:pPr>
            <a:r>
              <a:rPr lang="he-IL" sz="4000" b="1" dirty="0" smtClean="0">
                <a:solidFill>
                  <a:srgbClr val="002060"/>
                </a:solidFill>
              </a:rPr>
              <a:t> וּקְחוּ אֶת אֲבִיכֶם וְאֶת בָּתֵּיכֶם וּבֹאוּ אֵלָי וְאֶתְּנָה לָכֶם אֶת טוּב אֶרֶץ מִצְרַיִם וְאִכְלוּ אֶת חֵלֶב הָאָרֶץ:</a:t>
            </a:r>
          </a:p>
          <a:p>
            <a:pPr algn="ctr"/>
            <a:endParaRPr lang="he-IL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7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בגד יקר וחשוב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5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300" b="1" dirty="0" smtClean="0">
                <a:solidFill>
                  <a:srgbClr val="002060"/>
                </a:solidFill>
              </a:rPr>
              <a:t>חליפה </a:t>
            </a:r>
          </a:p>
          <a:p>
            <a:pPr indent="0" algn="ctr">
              <a:buNone/>
            </a:pPr>
            <a:r>
              <a:rPr lang="he-IL" sz="3300" b="1" dirty="0" smtClean="0">
                <a:solidFill>
                  <a:srgbClr val="002060"/>
                </a:solidFill>
              </a:rPr>
              <a:t> </a:t>
            </a:r>
            <a:r>
              <a:rPr lang="he-IL" sz="3300" b="1" dirty="0" err="1">
                <a:solidFill>
                  <a:srgbClr val="002060"/>
                </a:solidFill>
              </a:rPr>
              <a:t>לְכֻלָּם</a:t>
            </a:r>
            <a:r>
              <a:rPr lang="he-IL" sz="3300" b="1" dirty="0">
                <a:solidFill>
                  <a:srgbClr val="002060"/>
                </a:solidFill>
              </a:rPr>
              <a:t> נָתַן לָאִישׁ </a:t>
            </a:r>
            <a:r>
              <a:rPr lang="he-IL" sz="3300" b="1" dirty="0" err="1">
                <a:solidFill>
                  <a:srgbClr val="002060"/>
                </a:solidFill>
              </a:rPr>
              <a:t>חֲלִפוֹת</a:t>
            </a:r>
            <a:r>
              <a:rPr lang="he-IL" sz="3300" b="1" dirty="0">
                <a:solidFill>
                  <a:srgbClr val="002060"/>
                </a:solidFill>
              </a:rPr>
              <a:t> שְׂמָלֹת </a:t>
            </a:r>
            <a:r>
              <a:rPr lang="he-IL" sz="3300" b="1" dirty="0" err="1">
                <a:solidFill>
                  <a:srgbClr val="002060"/>
                </a:solidFill>
              </a:rPr>
              <a:t>וּלְבִנְיָמִן</a:t>
            </a:r>
            <a:r>
              <a:rPr lang="he-IL" sz="3300" b="1" dirty="0">
                <a:solidFill>
                  <a:srgbClr val="002060"/>
                </a:solidFill>
              </a:rPr>
              <a:t> נָתַן שְׁלֹשׁ מֵאוֹת כֶּסֶף וְחָמֵשׁ חֲלִפֹת שְׂמָלֹת: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150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272808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4000" b="1" dirty="0">
                <a:solidFill>
                  <a:srgbClr val="002060"/>
                </a:solidFill>
              </a:rPr>
              <a:t> </a:t>
            </a:r>
            <a:r>
              <a:rPr lang="he-IL" sz="4000" b="1" dirty="0" err="1" smtClean="0">
                <a:solidFill>
                  <a:srgbClr val="002060"/>
                </a:solidFill>
              </a:rPr>
              <a:t>תוכניתו</a:t>
            </a:r>
            <a:r>
              <a:rPr lang="he-IL" sz="4000" b="1" dirty="0" smtClean="0">
                <a:solidFill>
                  <a:srgbClr val="002060"/>
                </a:solidFill>
              </a:rPr>
              <a:t> של יוסף   ומספר  שנות הרעב  הנותרות  מרגע המפגש  של יוסף ואחיו </a:t>
            </a:r>
            <a:endParaRPr lang="he-IL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4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03648" y="1052736"/>
            <a:ext cx="6400800" cy="685800"/>
          </a:xfrm>
        </p:spPr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1844824"/>
            <a:ext cx="7848872" cy="4248472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1400" dirty="0" smtClean="0"/>
              <a:t> </a:t>
            </a:r>
            <a:r>
              <a:rPr lang="he-IL" sz="2400" b="1" dirty="0" smtClean="0">
                <a:solidFill>
                  <a:srgbClr val="002060"/>
                </a:solidFill>
              </a:rPr>
              <a:t>חומש \ חמש </a:t>
            </a:r>
            <a:endParaRPr lang="he-IL" sz="24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2400" b="1" dirty="0" smtClean="0">
                <a:solidFill>
                  <a:srgbClr val="002060"/>
                </a:solidFill>
              </a:rPr>
              <a:t> </a:t>
            </a:r>
            <a:r>
              <a:rPr lang="he-IL" sz="2400" b="1" dirty="0">
                <a:solidFill>
                  <a:srgbClr val="002060"/>
                </a:solidFill>
              </a:rPr>
              <a:t>יַעֲשֶׂה פַרְעֹה וְיַפְקֵד פְּקִדִים עַל הָאָרֶץ וְחִמֵּשׁ אֶת אֶרֶץ מִצְרַיִם בְּשֶׁבַע שְׁנֵי הַשָּׂבָע</a:t>
            </a:r>
            <a:r>
              <a:rPr lang="he-IL" sz="2400" b="1" dirty="0" smtClean="0">
                <a:solidFill>
                  <a:srgbClr val="002060"/>
                </a:solidFill>
              </a:rPr>
              <a:t>:</a:t>
            </a:r>
            <a:endParaRPr lang="he-IL" sz="24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2400" b="1" dirty="0" smtClean="0">
                <a:solidFill>
                  <a:srgbClr val="002060"/>
                </a:solidFill>
              </a:rPr>
              <a:t> </a:t>
            </a:r>
            <a:r>
              <a:rPr lang="he-IL" sz="2400" b="1" dirty="0">
                <a:solidFill>
                  <a:srgbClr val="002060"/>
                </a:solidFill>
              </a:rPr>
              <a:t>וְכִלְכַּלְתִּי אֹתְךָ שָׁם כִּי עוֹד חָמֵשׁ שָׁנִים רָעָב פֶּן תִּוָּרֵשׁ אַתָּה וּבֵיתְךָ וְכָל אֲשֶׁר לָךְ</a:t>
            </a:r>
            <a:r>
              <a:rPr lang="he-IL" sz="2400" b="1" dirty="0" smtClean="0">
                <a:solidFill>
                  <a:srgbClr val="002060"/>
                </a:solidFill>
              </a:rPr>
              <a:t>:</a:t>
            </a:r>
            <a:endParaRPr lang="he-IL" sz="24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2400" b="1" dirty="0" smtClean="0">
                <a:solidFill>
                  <a:srgbClr val="002060"/>
                </a:solidFill>
              </a:rPr>
              <a:t> </a:t>
            </a:r>
            <a:r>
              <a:rPr lang="he-IL" sz="2400" b="1" dirty="0">
                <a:solidFill>
                  <a:srgbClr val="002060"/>
                </a:solidFill>
              </a:rPr>
              <a:t>וַיָּשֶׂם אֹתָהּ יוֹסֵף </a:t>
            </a:r>
            <a:r>
              <a:rPr lang="he-IL" sz="2400" b="1" dirty="0" err="1">
                <a:solidFill>
                  <a:srgbClr val="002060"/>
                </a:solidFill>
              </a:rPr>
              <a:t>לְחֹק</a:t>
            </a:r>
            <a:r>
              <a:rPr lang="he-IL" sz="2400" b="1" dirty="0">
                <a:solidFill>
                  <a:srgbClr val="002060"/>
                </a:solidFill>
              </a:rPr>
              <a:t> עַד הַיּוֹם הַזֶּה עַל אַדְמַת מִצְרַיִם לְפַרְעֹה לַחֹמֶשׁ רַק אַדְמַת </a:t>
            </a:r>
            <a:r>
              <a:rPr lang="he-IL" sz="2400" b="1" dirty="0" err="1">
                <a:solidFill>
                  <a:srgbClr val="002060"/>
                </a:solidFill>
              </a:rPr>
              <a:t>הַכֹּהֲנִים</a:t>
            </a:r>
            <a:r>
              <a:rPr lang="he-IL" sz="2400" b="1" dirty="0">
                <a:solidFill>
                  <a:srgbClr val="002060"/>
                </a:solidFill>
              </a:rPr>
              <a:t> לְבַדָּם לֹא </a:t>
            </a:r>
            <a:r>
              <a:rPr lang="he-IL" sz="2400" b="1" dirty="0" err="1">
                <a:solidFill>
                  <a:srgbClr val="002060"/>
                </a:solidFill>
              </a:rPr>
              <a:t>הָיְתָה</a:t>
            </a:r>
            <a:r>
              <a:rPr lang="he-IL" sz="2400" b="1" dirty="0">
                <a:solidFill>
                  <a:srgbClr val="002060"/>
                </a:solidFill>
              </a:rPr>
              <a:t> לְפַרְעֹה:</a:t>
            </a:r>
          </a:p>
          <a:p>
            <a:pPr indent="0">
              <a:buNone/>
            </a:pP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1733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 </a:t>
            </a:r>
            <a:r>
              <a:rPr lang="he-IL" sz="5400" b="1" dirty="0" smtClean="0">
                <a:solidFill>
                  <a:srgbClr val="002060"/>
                </a:solidFill>
              </a:rPr>
              <a:t>הוראה רשמית מחייבת 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38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500" b="1" dirty="0" smtClean="0">
                <a:solidFill>
                  <a:srgbClr val="002060"/>
                </a:solidFill>
              </a:rPr>
              <a:t>חוק </a:t>
            </a:r>
            <a:endParaRPr lang="he-IL" sz="35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500" b="1" dirty="0" smtClean="0">
                <a:solidFill>
                  <a:srgbClr val="002060"/>
                </a:solidFill>
              </a:rPr>
              <a:t> </a:t>
            </a:r>
            <a:r>
              <a:rPr lang="he-IL" sz="3500" b="1" dirty="0">
                <a:solidFill>
                  <a:srgbClr val="002060"/>
                </a:solidFill>
              </a:rPr>
              <a:t>רַק אַדְמַת </a:t>
            </a:r>
            <a:r>
              <a:rPr lang="he-IL" sz="3500" b="1" dirty="0" err="1">
                <a:solidFill>
                  <a:srgbClr val="002060"/>
                </a:solidFill>
              </a:rPr>
              <a:t>הַכֹּהֲנִים</a:t>
            </a:r>
            <a:r>
              <a:rPr lang="he-IL" sz="3500" b="1" dirty="0">
                <a:solidFill>
                  <a:srgbClr val="002060"/>
                </a:solidFill>
              </a:rPr>
              <a:t> לֹא קָנָה כִּי </a:t>
            </a:r>
            <a:r>
              <a:rPr lang="he-IL" sz="3500" b="1" dirty="0" err="1">
                <a:solidFill>
                  <a:srgbClr val="002060"/>
                </a:solidFill>
              </a:rPr>
              <a:t>חֹק</a:t>
            </a:r>
            <a:r>
              <a:rPr lang="he-IL" sz="3500" b="1" dirty="0">
                <a:solidFill>
                  <a:srgbClr val="002060"/>
                </a:solidFill>
              </a:rPr>
              <a:t> </a:t>
            </a:r>
            <a:r>
              <a:rPr lang="he-IL" sz="3500" b="1" dirty="0" err="1">
                <a:solidFill>
                  <a:srgbClr val="002060"/>
                </a:solidFill>
              </a:rPr>
              <a:t>לַכֹּהֲנִים</a:t>
            </a:r>
            <a:r>
              <a:rPr lang="he-IL" sz="3500" b="1" dirty="0">
                <a:solidFill>
                  <a:srgbClr val="002060"/>
                </a:solidFill>
              </a:rPr>
              <a:t> מֵאֵת פַּרְעֹה וְאָכְלוּ אֶת </a:t>
            </a:r>
            <a:r>
              <a:rPr lang="he-IL" sz="3500" b="1" dirty="0" err="1">
                <a:solidFill>
                  <a:srgbClr val="002060"/>
                </a:solidFill>
              </a:rPr>
              <a:t>חֻקָּם</a:t>
            </a:r>
            <a:r>
              <a:rPr lang="he-IL" sz="3500" b="1" dirty="0">
                <a:solidFill>
                  <a:srgbClr val="002060"/>
                </a:solidFill>
              </a:rPr>
              <a:t> אֲשֶׁר נָתַן לָהֶם פַּרְעֹה עַל כֵּן לֹא מָכְרוּ אֶת אַדְמָתָם: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330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3648" y="2276872"/>
            <a:ext cx="6400800" cy="3048001"/>
          </a:xfrm>
        </p:spPr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ילדים קטנים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100" b="1" dirty="0" smtClean="0">
                <a:solidFill>
                  <a:srgbClr val="002060"/>
                </a:solidFill>
              </a:rPr>
              <a:t>טף </a:t>
            </a:r>
            <a:endParaRPr lang="he-IL" sz="51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5100" b="1" dirty="0" smtClean="0">
                <a:solidFill>
                  <a:srgbClr val="002060"/>
                </a:solidFill>
              </a:rPr>
              <a:t> </a:t>
            </a:r>
            <a:r>
              <a:rPr lang="he-IL" sz="5100" b="1" dirty="0">
                <a:solidFill>
                  <a:srgbClr val="002060"/>
                </a:solidFill>
              </a:rPr>
              <a:t>וַיְכַלְכֵּל יוֹסֵף אֶת אָבִיו וְאֶת אֶחָיו וְאֵת כָּל בֵּית אָבִיו לֶחֶם לְפִי הַטָּף:</a:t>
            </a:r>
          </a:p>
          <a:p>
            <a:pPr indent="0" algn="ctr">
              <a:buNone/>
            </a:pPr>
            <a:endParaRPr lang="he-IL" sz="51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חלק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9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500" b="1" dirty="0" smtClean="0">
                <a:solidFill>
                  <a:srgbClr val="002060"/>
                </a:solidFill>
              </a:rPr>
              <a:t>יד </a:t>
            </a:r>
            <a:endParaRPr lang="he-IL" sz="35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500" b="1" dirty="0" smtClean="0">
                <a:solidFill>
                  <a:srgbClr val="002060"/>
                </a:solidFill>
              </a:rPr>
              <a:t>וְהָיָה </a:t>
            </a:r>
            <a:r>
              <a:rPr lang="he-IL" sz="3500" b="1" dirty="0">
                <a:solidFill>
                  <a:srgbClr val="002060"/>
                </a:solidFill>
              </a:rPr>
              <a:t>בַּתְּבוּאֹת וּנְתַתֶּם חֲמִישִׁית לְפַרְעֹה וְאַרְבַּע </a:t>
            </a:r>
            <a:r>
              <a:rPr lang="he-IL" sz="3500" b="1" dirty="0" err="1">
                <a:solidFill>
                  <a:srgbClr val="002060"/>
                </a:solidFill>
              </a:rPr>
              <a:t>הַיָּדֹת</a:t>
            </a:r>
            <a:r>
              <a:rPr lang="he-IL" sz="3500" b="1" dirty="0">
                <a:solidFill>
                  <a:srgbClr val="002060"/>
                </a:solidFill>
              </a:rPr>
              <a:t> יִהְיֶה לָכֶם לְזֶרַע הַשָּׂדֶה </a:t>
            </a:r>
            <a:r>
              <a:rPr lang="he-IL" sz="3500" b="1" dirty="0" err="1">
                <a:solidFill>
                  <a:srgbClr val="002060"/>
                </a:solidFill>
              </a:rPr>
              <a:t>וּלְאָכְלְכֶם</a:t>
            </a:r>
            <a:r>
              <a:rPr lang="he-IL" sz="3500" b="1" dirty="0">
                <a:solidFill>
                  <a:srgbClr val="002060"/>
                </a:solidFill>
              </a:rPr>
              <a:t> וְלַאֲשֶׁר בְּבָתֵּיכֶם וְלֶאֱכֹל </a:t>
            </a:r>
            <a:r>
              <a:rPr lang="he-IL" sz="3500" b="1" dirty="0" err="1">
                <a:solidFill>
                  <a:srgbClr val="002060"/>
                </a:solidFill>
              </a:rPr>
              <a:t>לְטַפְּכֶם</a:t>
            </a:r>
            <a:r>
              <a:rPr lang="he-IL" sz="3500" b="1" dirty="0">
                <a:solidFill>
                  <a:srgbClr val="002060"/>
                </a:solidFill>
              </a:rPr>
              <a:t>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6830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תיאור  עוצמת הרעב שהיה במצרים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9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0" algn="ctr">
              <a:buNone/>
            </a:pPr>
            <a:r>
              <a:rPr lang="he-IL" sz="2000" b="1" dirty="0" smtClean="0"/>
              <a:t> </a:t>
            </a:r>
            <a:r>
              <a:rPr lang="he-IL" sz="3200" b="1" dirty="0" smtClean="0">
                <a:solidFill>
                  <a:srgbClr val="002060"/>
                </a:solidFill>
              </a:rPr>
              <a:t>כבד </a:t>
            </a:r>
            <a:endParaRPr lang="he-IL" sz="32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וַיֹּאמְרוּ </a:t>
            </a:r>
            <a:r>
              <a:rPr lang="he-IL" sz="3200" b="1" dirty="0">
                <a:solidFill>
                  <a:srgbClr val="002060"/>
                </a:solidFill>
              </a:rPr>
              <a:t>אֶל פַּרְעֹה לָגוּר בָּאָרֶץ בָּאנוּ כִּי אֵין מִרְעֶה לַצֹּאן אֲשֶׁר לַעֲבָדֶיךָ כִּי כָבֵד הָרָעָב בְּאֶרֶץ כְּנָעַן וְעַתָּה יֵשְׁבוּ נָא עֲבָדֶיךָ בְּאֶרֶץ </a:t>
            </a:r>
            <a:r>
              <a:rPr lang="he-IL" sz="3200" b="1" dirty="0" err="1">
                <a:solidFill>
                  <a:srgbClr val="002060"/>
                </a:solidFill>
              </a:rPr>
              <a:t>גֹּשֶׁן</a:t>
            </a:r>
            <a:r>
              <a:rPr lang="he-IL" sz="3200" b="1" dirty="0">
                <a:solidFill>
                  <a:srgbClr val="002060"/>
                </a:solidFill>
              </a:rPr>
              <a:t>:</a:t>
            </a:r>
          </a:p>
          <a:p>
            <a:pPr indent="0" algn="ctr">
              <a:buNone/>
            </a:pPr>
            <a:endParaRPr lang="he-IL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70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אביהם של  גרשון  קהת ומררי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3972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4400" b="1" dirty="0" smtClean="0">
                <a:solidFill>
                  <a:srgbClr val="002060"/>
                </a:solidFill>
              </a:rPr>
              <a:t>לוי </a:t>
            </a:r>
            <a:endParaRPr lang="he-IL" sz="44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4400" b="1" dirty="0" smtClean="0">
                <a:solidFill>
                  <a:srgbClr val="002060"/>
                </a:solidFill>
              </a:rPr>
              <a:t> </a:t>
            </a:r>
            <a:r>
              <a:rPr lang="he-IL" sz="4400" b="1" dirty="0">
                <a:solidFill>
                  <a:srgbClr val="002060"/>
                </a:solidFill>
              </a:rPr>
              <a:t>וּבְנֵי לֵוִי גֵּרְשׁוֹן קְהָת וּמְרָרִי:</a:t>
            </a:r>
          </a:p>
          <a:p>
            <a:pPr indent="0" algn="ctr">
              <a:buNone/>
            </a:pPr>
            <a:endParaRPr lang="he-IL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2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אחד מצורות  נבואה  והתגלות ה' לנביאיו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3867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04864"/>
            <a:ext cx="7344816" cy="3456384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4400" b="1" dirty="0" smtClean="0">
                <a:solidFill>
                  <a:srgbClr val="002060"/>
                </a:solidFill>
              </a:rPr>
              <a:t> </a:t>
            </a:r>
            <a:r>
              <a:rPr lang="he-IL" sz="4000" b="1" dirty="0" smtClean="0">
                <a:solidFill>
                  <a:srgbClr val="002060"/>
                </a:solidFill>
              </a:rPr>
              <a:t>מראה </a:t>
            </a:r>
            <a:endParaRPr lang="he-IL" sz="40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4000" b="1" dirty="0" smtClean="0">
                <a:solidFill>
                  <a:srgbClr val="002060"/>
                </a:solidFill>
              </a:rPr>
              <a:t> </a:t>
            </a:r>
            <a:r>
              <a:rPr lang="he-IL" sz="4000" b="1" dirty="0">
                <a:solidFill>
                  <a:srgbClr val="002060"/>
                </a:solidFill>
              </a:rPr>
              <a:t>וַיֹּאמֶר </a:t>
            </a:r>
            <a:r>
              <a:rPr lang="he-IL" sz="4000" b="1" dirty="0" err="1">
                <a:solidFill>
                  <a:srgbClr val="002060"/>
                </a:solidFill>
              </a:rPr>
              <a:t>אֱלֹהִים</a:t>
            </a:r>
            <a:r>
              <a:rPr lang="he-IL" sz="4000" b="1" dirty="0">
                <a:solidFill>
                  <a:srgbClr val="002060"/>
                </a:solidFill>
              </a:rPr>
              <a:t> לְיִשְׂרָאֵל בְּמַרְאֹת הַלַּיְלָה וַיֹּאמֶר יַעֲקֹב </a:t>
            </a:r>
            <a:r>
              <a:rPr lang="he-IL" sz="4000" b="1" dirty="0" err="1">
                <a:solidFill>
                  <a:srgbClr val="002060"/>
                </a:solidFill>
              </a:rPr>
              <a:t>יַעֲקֹב</a:t>
            </a:r>
            <a:r>
              <a:rPr lang="he-IL" sz="4000" b="1" dirty="0">
                <a:solidFill>
                  <a:srgbClr val="002060"/>
                </a:solidFill>
              </a:rPr>
              <a:t> וַיֹּאמֶר </a:t>
            </a:r>
            <a:r>
              <a:rPr lang="he-IL" sz="4400" b="1" dirty="0">
                <a:solidFill>
                  <a:srgbClr val="002060"/>
                </a:solidFill>
              </a:rPr>
              <a:t>הִנֵּנִי:</a:t>
            </a:r>
          </a:p>
          <a:p>
            <a:pPr indent="0" algn="ctr">
              <a:buNone/>
            </a:pPr>
            <a:endParaRPr lang="he-IL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19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dirty="0" smtClean="0">
                <a:solidFill>
                  <a:srgbClr val="002060"/>
                </a:solidFill>
              </a:rPr>
              <a:t>תואר בפרשה לבנימין </a:t>
            </a:r>
            <a:endParaRPr lang="he-IL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9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276872"/>
            <a:ext cx="7704856" cy="338437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נער</a:t>
            </a:r>
          </a:p>
          <a:p>
            <a:pPr marL="0" indent="0" algn="ctr">
              <a:buNone/>
            </a:pPr>
            <a:endParaRPr lang="he-IL" sz="26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he-IL" sz="2600" b="1" dirty="0" smtClean="0">
                <a:solidFill>
                  <a:srgbClr val="002060"/>
                </a:solidFill>
              </a:rPr>
              <a:t>(ל) וְעַתָּה כְּבֹאִי אֶל עַבְדְּךָ אָבִי וְהַנַּעַר אֵינֶנּוּ אִתָּנוּ וְנַפְשׁוֹ קְשׁוּרָה בְנַפְשׁוֹ:</a:t>
            </a:r>
          </a:p>
          <a:p>
            <a:pPr marL="0" indent="0" algn="ctr">
              <a:buNone/>
            </a:pPr>
            <a:r>
              <a:rPr lang="he-IL" sz="2600" b="1" dirty="0" smtClean="0">
                <a:solidFill>
                  <a:srgbClr val="002060"/>
                </a:solidFill>
              </a:rPr>
              <a:t>(לא) וְהָיָה כִּרְאוֹתוֹ כִּי אֵין הַנַּעַר וָמֵת וְהוֹרִידוּ עֲבָדֶיךָ אֶת שֵׂיבַת עַבְדְּךָ אָבִינוּ בְּיָגוֹן שְׁאֹלָה:</a:t>
            </a:r>
          </a:p>
          <a:p>
            <a:pPr marL="0" indent="0" algn="ctr">
              <a:buNone/>
            </a:pPr>
            <a:r>
              <a:rPr lang="he-IL" sz="2600" b="1" dirty="0" smtClean="0">
                <a:solidFill>
                  <a:srgbClr val="002060"/>
                </a:solidFill>
              </a:rPr>
              <a:t>(לב) כִּי עַבְדְּךָ עָרַב אֶת הַנַּעַר מֵעִם אָבִי </a:t>
            </a:r>
            <a:r>
              <a:rPr lang="he-IL" sz="2600" b="1" dirty="0" err="1" smtClean="0">
                <a:solidFill>
                  <a:srgbClr val="002060"/>
                </a:solidFill>
              </a:rPr>
              <a:t>לֵאמֹר</a:t>
            </a:r>
            <a:r>
              <a:rPr lang="he-IL" sz="2600" b="1" dirty="0" smtClean="0">
                <a:solidFill>
                  <a:srgbClr val="002060"/>
                </a:solidFill>
              </a:rPr>
              <a:t> אִם לֹא </a:t>
            </a:r>
            <a:r>
              <a:rPr lang="he-IL" sz="2600" b="1" dirty="0" err="1" smtClean="0">
                <a:solidFill>
                  <a:srgbClr val="002060"/>
                </a:solidFill>
              </a:rPr>
              <a:t>אֲבִיאֶנּו</a:t>
            </a:r>
            <a:r>
              <a:rPr lang="he-IL" sz="2600" b="1" dirty="0" smtClean="0">
                <a:solidFill>
                  <a:srgbClr val="002060"/>
                </a:solidFill>
              </a:rPr>
              <a:t>ּ אֵלֶיךָ וְחָטָאתִי לְאָבִי כָּל הַיָּמִים:</a:t>
            </a:r>
          </a:p>
          <a:p>
            <a:pPr marL="0" indent="0" algn="ctr">
              <a:buNone/>
            </a:pPr>
            <a:r>
              <a:rPr lang="he-IL" sz="2600" b="1" dirty="0" smtClean="0">
                <a:solidFill>
                  <a:srgbClr val="002060"/>
                </a:solidFill>
              </a:rPr>
              <a:t>(לג) וְעַתָּה יֵשֶׁב נָא עַבְדְּךָ תַּחַת הַנַּעַר עֶבֶד לַאדֹנִי וְהַנַּעַר יַעַל עִם אֶחָיו:</a:t>
            </a:r>
          </a:p>
          <a:p>
            <a:pPr marL="0" indent="0" algn="ctr">
              <a:buNone/>
            </a:pPr>
            <a:r>
              <a:rPr lang="he-IL" sz="2600" b="1" dirty="0" smtClean="0">
                <a:solidFill>
                  <a:srgbClr val="002060"/>
                </a:solidFill>
              </a:rPr>
              <a:t>(לד) כִּי אֵיךְ אֶעֱלֶה אֶל אָבִי וְהַנַּעַר אֵינֶנּוּ אִתִּי פֶּן אֶרְאֶה בָרָע אֲשֶׁר יִמְצָא אֶת אָבִי: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5582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i="1" dirty="0" smtClean="0">
                <a:solidFill>
                  <a:srgbClr val="002060"/>
                </a:solidFill>
              </a:rPr>
              <a:t> בעל חיים  המשמש לרכיבה   וככלי מלחמה </a:t>
            </a:r>
            <a:endParaRPr lang="he-IL" sz="5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0410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128792" cy="3222848"/>
          </a:xfrm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100" b="1" i="1" dirty="0" smtClean="0">
                <a:solidFill>
                  <a:srgbClr val="002060"/>
                </a:solidFill>
              </a:rPr>
              <a:t>סוסים </a:t>
            </a:r>
          </a:p>
          <a:p>
            <a:pPr indent="0" algn="ctr">
              <a:buNone/>
            </a:pPr>
            <a:r>
              <a:rPr lang="he-IL" sz="4100" b="1" i="1" dirty="0" smtClean="0">
                <a:solidFill>
                  <a:srgbClr val="002060"/>
                </a:solidFill>
              </a:rPr>
              <a:t> </a:t>
            </a:r>
            <a:r>
              <a:rPr lang="he-IL" sz="4100" b="1" i="1" dirty="0">
                <a:solidFill>
                  <a:srgbClr val="002060"/>
                </a:solidFill>
              </a:rPr>
              <a:t>וַיָּבִיאוּ אֶת מִקְנֵיהֶם אֶל יוֹסֵף </a:t>
            </a:r>
            <a:r>
              <a:rPr lang="he-IL" sz="4100" b="1" i="1" dirty="0" err="1">
                <a:solidFill>
                  <a:srgbClr val="002060"/>
                </a:solidFill>
              </a:rPr>
              <a:t>וַיִּתֵּן</a:t>
            </a:r>
            <a:r>
              <a:rPr lang="he-IL" sz="4100" b="1" i="1" dirty="0">
                <a:solidFill>
                  <a:srgbClr val="002060"/>
                </a:solidFill>
              </a:rPr>
              <a:t> לָהֶם יוֹסֵף לֶחֶם בַּסּוּסִים וּבְמִקְנֵה הַצֹּאן וּבְמִקְנֵה הַבָּקָר </a:t>
            </a:r>
            <a:r>
              <a:rPr lang="he-IL" sz="4100" b="1" i="1" dirty="0" err="1">
                <a:solidFill>
                  <a:srgbClr val="002060"/>
                </a:solidFill>
              </a:rPr>
              <a:t>וּבַחֲמֹרִים</a:t>
            </a:r>
            <a:r>
              <a:rPr lang="he-IL" sz="4100" b="1" i="1" dirty="0">
                <a:solidFill>
                  <a:srgbClr val="002060"/>
                </a:solidFill>
              </a:rPr>
              <a:t> וַיְנַהֲלֵם בַּלֶּחֶם בְּכָל </a:t>
            </a:r>
            <a:r>
              <a:rPr lang="he-IL" sz="4100" b="1" i="1" dirty="0" err="1">
                <a:solidFill>
                  <a:srgbClr val="002060"/>
                </a:solidFill>
              </a:rPr>
              <a:t>מִקְנֵהֶם</a:t>
            </a:r>
            <a:r>
              <a:rPr lang="he-IL" sz="4100" b="1" i="1" dirty="0">
                <a:solidFill>
                  <a:srgbClr val="002060"/>
                </a:solidFill>
              </a:rPr>
              <a:t> בַּשָּׁנָה הַהִוא:</a:t>
            </a:r>
          </a:p>
          <a:p>
            <a:pPr indent="0">
              <a:buNone/>
            </a:pPr>
            <a:endParaRPr lang="he-IL" sz="2100" dirty="0"/>
          </a:p>
        </p:txBody>
      </p:sp>
    </p:spTree>
    <p:extLst>
      <p:ext uri="{BB962C8B-B14F-4D97-AF65-F5344CB8AC3E}">
        <p14:creationId xmlns:p14="http://schemas.microsoft.com/office/powerpoint/2010/main" val="27932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כלי למשא ולרכיבה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000" b="1" dirty="0" smtClean="0">
                <a:solidFill>
                  <a:srgbClr val="002060"/>
                </a:solidFill>
              </a:rPr>
              <a:t>עגלה </a:t>
            </a:r>
          </a:p>
          <a:p>
            <a:pPr marL="0" indent="0" algn="ctr">
              <a:buNone/>
            </a:pPr>
            <a:r>
              <a:rPr lang="he-IL" sz="3000" b="1" dirty="0" smtClean="0">
                <a:solidFill>
                  <a:srgbClr val="002060"/>
                </a:solidFill>
              </a:rPr>
              <a:t> וְאַתָּה </a:t>
            </a:r>
            <a:r>
              <a:rPr lang="he-IL" sz="3000" b="1" dirty="0" err="1" smtClean="0">
                <a:solidFill>
                  <a:srgbClr val="002060"/>
                </a:solidFill>
              </a:rPr>
              <a:t>צֻוֵּיתָה</a:t>
            </a:r>
            <a:r>
              <a:rPr lang="he-IL" sz="3000" b="1" dirty="0" smtClean="0">
                <a:solidFill>
                  <a:srgbClr val="002060"/>
                </a:solidFill>
              </a:rPr>
              <a:t> זֹאת עֲשׂוּ קְחוּ לָכֶם מֵאֶרֶץ מִצְרַיִם עֲגָלוֹת </a:t>
            </a:r>
            <a:r>
              <a:rPr lang="he-IL" sz="3000" b="1" dirty="0" err="1" smtClean="0">
                <a:solidFill>
                  <a:srgbClr val="002060"/>
                </a:solidFill>
              </a:rPr>
              <a:t>לְטַפְּכֶם</a:t>
            </a:r>
            <a:r>
              <a:rPr lang="he-IL" sz="3000" b="1" dirty="0" smtClean="0">
                <a:solidFill>
                  <a:srgbClr val="002060"/>
                </a:solidFill>
              </a:rPr>
              <a:t> וְלִנְשֵׁיכֶם וּנְשָׂאתֶם אֶת אֲבִיכֶם וּבָאתֶם:</a:t>
            </a:r>
          </a:p>
          <a:p>
            <a:pPr marL="0" indent="0">
              <a:buNone/>
            </a:pP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65394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שארית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0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b="1" dirty="0" smtClean="0">
                <a:solidFill>
                  <a:srgbClr val="002060"/>
                </a:solidFill>
              </a:rPr>
              <a:t> </a:t>
            </a:r>
            <a:r>
              <a:rPr lang="he-IL" sz="4600" b="1" dirty="0" smtClean="0">
                <a:solidFill>
                  <a:srgbClr val="002060"/>
                </a:solidFill>
              </a:rPr>
              <a:t>פליטה</a:t>
            </a:r>
          </a:p>
          <a:p>
            <a:pPr marL="0" indent="0" algn="ctr">
              <a:buNone/>
            </a:pPr>
            <a:r>
              <a:rPr lang="he-IL" sz="4600" b="1" dirty="0" smtClean="0">
                <a:solidFill>
                  <a:srgbClr val="002060"/>
                </a:solidFill>
              </a:rPr>
              <a:t> וַיִּשְׁלָחֵנִי </a:t>
            </a:r>
            <a:r>
              <a:rPr lang="he-IL" sz="4600" b="1" dirty="0" err="1" smtClean="0">
                <a:solidFill>
                  <a:srgbClr val="002060"/>
                </a:solidFill>
              </a:rPr>
              <a:t>אֱלֹהִים</a:t>
            </a:r>
            <a:r>
              <a:rPr lang="he-IL" sz="4600" b="1" dirty="0" smtClean="0">
                <a:solidFill>
                  <a:srgbClr val="002060"/>
                </a:solidFill>
              </a:rPr>
              <a:t> לִפְנֵיכֶם לָשׂוּם לָכֶם שְׁאֵרִית בָּאָרֶץ וּלְהַחֲיוֹת לָכֶם לִפְלֵיטָה גְּדֹלָה:</a:t>
            </a:r>
          </a:p>
          <a:p>
            <a:pPr marL="0" indent="0" algn="ctr">
              <a:buNone/>
            </a:pPr>
            <a:endParaRPr lang="he-IL" sz="4600" dirty="0"/>
          </a:p>
        </p:txBody>
      </p:sp>
    </p:spTree>
    <p:extLst>
      <p:ext uri="{BB962C8B-B14F-4D97-AF65-F5344CB8AC3E}">
        <p14:creationId xmlns:p14="http://schemas.microsoft.com/office/powerpoint/2010/main" val="31729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276872"/>
            <a:ext cx="7776864" cy="32095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השלימו </a:t>
            </a:r>
          </a:p>
          <a:p>
            <a:pPr marL="0" indent="0" algn="ctr">
              <a:buNone/>
            </a:pPr>
            <a:r>
              <a:rPr lang="he-IL" sz="3600" b="1" dirty="0">
                <a:solidFill>
                  <a:srgbClr val="002060"/>
                </a:solidFill>
              </a:rPr>
              <a:t> </a:t>
            </a:r>
            <a:r>
              <a:rPr lang="he-IL" sz="3600" b="1" dirty="0" err="1" smtClean="0">
                <a:solidFill>
                  <a:srgbClr val="002060"/>
                </a:solidFill>
              </a:rPr>
              <a:t>ויפול</a:t>
            </a:r>
            <a:r>
              <a:rPr lang="he-IL" sz="3600" b="1" dirty="0" smtClean="0">
                <a:solidFill>
                  <a:srgbClr val="002060"/>
                </a:solidFill>
              </a:rPr>
              <a:t> על __________ ובנימין בכה  על _______</a:t>
            </a:r>
            <a:endParaRPr lang="he-IL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4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צוואר 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3200" b="1" dirty="0" err="1" smtClean="0">
                <a:solidFill>
                  <a:srgbClr val="002060"/>
                </a:solidFill>
              </a:rPr>
              <a:t>וַיִּפֹּל</a:t>
            </a:r>
            <a:r>
              <a:rPr lang="he-IL" sz="3200" b="1" dirty="0" smtClean="0">
                <a:solidFill>
                  <a:srgbClr val="002060"/>
                </a:solidFill>
              </a:rPr>
              <a:t> עַל </a:t>
            </a:r>
            <a:r>
              <a:rPr lang="he-IL" sz="3200" b="1" dirty="0" err="1" smtClean="0">
                <a:solidFill>
                  <a:srgbClr val="002060"/>
                </a:solidFill>
              </a:rPr>
              <a:t>צַוְּארֵי</a:t>
            </a:r>
            <a:r>
              <a:rPr lang="he-IL" sz="3200" b="1" dirty="0" smtClean="0">
                <a:solidFill>
                  <a:srgbClr val="002060"/>
                </a:solidFill>
              </a:rPr>
              <a:t> בִנְיָמִן אָחִיו </a:t>
            </a:r>
            <a:r>
              <a:rPr lang="he-IL" sz="3200" b="1" dirty="0" err="1" smtClean="0">
                <a:solidFill>
                  <a:srgbClr val="002060"/>
                </a:solidFill>
              </a:rPr>
              <a:t>וַיֵּבְך</a:t>
            </a:r>
            <a:r>
              <a:rPr lang="he-IL" sz="3200" b="1" dirty="0" smtClean="0">
                <a:solidFill>
                  <a:srgbClr val="002060"/>
                </a:solidFill>
              </a:rPr>
              <a:t>ְּ וּבִנְיָמִן בָּכָה עַל </a:t>
            </a:r>
            <a:r>
              <a:rPr lang="he-IL" sz="3200" b="1" dirty="0" err="1" smtClean="0">
                <a:solidFill>
                  <a:srgbClr val="002060"/>
                </a:solidFill>
              </a:rPr>
              <a:t>צַוָּארָיו</a:t>
            </a:r>
            <a:r>
              <a:rPr lang="he-IL" sz="3200" b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0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800" b="1" dirty="0" smtClean="0">
                <a:solidFill>
                  <a:srgbClr val="002060"/>
                </a:solidFill>
              </a:rPr>
              <a:t>אחת ממשפחות לוי </a:t>
            </a:r>
          </a:p>
          <a:p>
            <a:pPr indent="0">
              <a:buNone/>
            </a:pPr>
            <a:r>
              <a:rPr lang="he-IL" dirty="0" smtClean="0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801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4800" b="1" dirty="0" smtClean="0">
                <a:solidFill>
                  <a:srgbClr val="002060"/>
                </a:solidFill>
              </a:rPr>
              <a:t>קהת </a:t>
            </a:r>
            <a:endParaRPr lang="he-IL" sz="48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4800" b="1" dirty="0" smtClean="0">
                <a:solidFill>
                  <a:srgbClr val="002060"/>
                </a:solidFill>
              </a:rPr>
              <a:t> </a:t>
            </a:r>
            <a:r>
              <a:rPr lang="he-IL" sz="4800" b="1" dirty="0">
                <a:solidFill>
                  <a:srgbClr val="002060"/>
                </a:solidFill>
              </a:rPr>
              <a:t>וּבְנֵי לֵוִי גֵּרְשׁוֹן קְהָת וּמְרָרִי:</a:t>
            </a:r>
          </a:p>
          <a:p>
            <a:pPr indent="0" algn="ctr">
              <a:buNone/>
            </a:pPr>
            <a:endParaRPr lang="he-IL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9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פינה 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4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2000" dirty="0" smtClean="0"/>
              <a:t> </a:t>
            </a:r>
            <a:r>
              <a:rPr lang="he-IL" sz="3600" b="1" dirty="0" smtClean="0">
                <a:solidFill>
                  <a:srgbClr val="002060"/>
                </a:solidFill>
              </a:rPr>
              <a:t>קצה </a:t>
            </a:r>
            <a:endParaRPr lang="he-IL" sz="36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</a:t>
            </a:r>
            <a:r>
              <a:rPr lang="he-IL" sz="3600" b="1" dirty="0">
                <a:solidFill>
                  <a:srgbClr val="002060"/>
                </a:solidFill>
              </a:rPr>
              <a:t>וְאֶת הָעָם הֶעֱבִיר אֹתוֹ לֶעָרִים מִקְצֵה גְבוּל מִצְרַיִם וְעַד קָצֵהוּ:</a:t>
            </a:r>
          </a:p>
          <a:p>
            <a:pPr indent="0" algn="ctr">
              <a:buNone/>
            </a:pPr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מידה  ממנה נדרשו אחי יוסף להימנע בדרך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82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 algn="ctr">
              <a:buNone/>
            </a:pPr>
            <a:r>
              <a:rPr lang="he-IL" sz="4400" b="1" dirty="0" smtClean="0">
                <a:solidFill>
                  <a:srgbClr val="002060"/>
                </a:solidFill>
              </a:rPr>
              <a:t>רוגז </a:t>
            </a:r>
          </a:p>
          <a:p>
            <a:pPr indent="0" algn="ctr">
              <a:buNone/>
            </a:pPr>
            <a:r>
              <a:rPr lang="he-IL" sz="4400" b="1" dirty="0" smtClean="0">
                <a:solidFill>
                  <a:srgbClr val="002060"/>
                </a:solidFill>
              </a:rPr>
              <a:t> </a:t>
            </a:r>
            <a:r>
              <a:rPr lang="he-IL" sz="4400" b="1" dirty="0">
                <a:solidFill>
                  <a:srgbClr val="002060"/>
                </a:solidFill>
              </a:rPr>
              <a:t>וַיְשַׁלַּח אֶת אֶחָיו וַיֵּלֵכוּ וַיֹּאמֶר </a:t>
            </a:r>
            <a:r>
              <a:rPr lang="he-IL" sz="4400" b="1" dirty="0" err="1">
                <a:solidFill>
                  <a:srgbClr val="002060"/>
                </a:solidFill>
              </a:rPr>
              <a:t>אֲלֵהֶם</a:t>
            </a:r>
            <a:r>
              <a:rPr lang="he-IL" sz="4400" b="1" dirty="0">
                <a:solidFill>
                  <a:srgbClr val="002060"/>
                </a:solidFill>
              </a:rPr>
              <a:t> אַל תִּרְגְּזוּ בַּדָּרֶךְ:</a:t>
            </a:r>
          </a:p>
          <a:p>
            <a:pPr algn="ctr"/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אחת מערי מצרים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7000" b="1" dirty="0" err="1" smtClean="0">
                <a:solidFill>
                  <a:srgbClr val="002060"/>
                </a:solidFill>
              </a:rPr>
              <a:t>רעמסס</a:t>
            </a:r>
            <a:endParaRPr lang="he-IL" sz="70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7000" b="1" dirty="0" smtClean="0">
                <a:solidFill>
                  <a:srgbClr val="002060"/>
                </a:solidFill>
              </a:rPr>
              <a:t> </a:t>
            </a:r>
            <a:r>
              <a:rPr lang="he-IL" sz="7000" b="1" dirty="0">
                <a:solidFill>
                  <a:srgbClr val="002060"/>
                </a:solidFill>
              </a:rPr>
              <a:t>וַיּוֹשֵׁב יוֹסֵף אֶת אָבִיו וְאֶת אֶחָיו </a:t>
            </a:r>
            <a:r>
              <a:rPr lang="he-IL" sz="7000" b="1" dirty="0" err="1">
                <a:solidFill>
                  <a:srgbClr val="002060"/>
                </a:solidFill>
              </a:rPr>
              <a:t>וַיִּתֵּן</a:t>
            </a:r>
            <a:r>
              <a:rPr lang="he-IL" sz="7000" b="1" dirty="0">
                <a:solidFill>
                  <a:srgbClr val="002060"/>
                </a:solidFill>
              </a:rPr>
              <a:t> לָהֶם אֲחֻזָּה בְּאֶרֶץ מִצְרַיִם בְּמֵיטַב הָאָרֶץ בְּאֶרֶץ </a:t>
            </a:r>
            <a:r>
              <a:rPr lang="he-IL" sz="7000" b="1" dirty="0" err="1">
                <a:solidFill>
                  <a:srgbClr val="002060"/>
                </a:solidFill>
              </a:rPr>
              <a:t>רַעְמְסֵס</a:t>
            </a:r>
            <a:r>
              <a:rPr lang="he-IL" sz="7000" b="1" dirty="0">
                <a:solidFill>
                  <a:srgbClr val="002060"/>
                </a:solidFill>
              </a:rPr>
              <a:t> כַּאֲשֶׁר </a:t>
            </a:r>
            <a:r>
              <a:rPr lang="he-IL" sz="7000" b="1" dirty="0" err="1">
                <a:solidFill>
                  <a:srgbClr val="002060"/>
                </a:solidFill>
              </a:rPr>
              <a:t>צִוָּה</a:t>
            </a:r>
            <a:r>
              <a:rPr lang="he-IL" sz="7000" b="1" dirty="0">
                <a:solidFill>
                  <a:srgbClr val="002060"/>
                </a:solidFill>
              </a:rPr>
              <a:t> פַרְעֹה: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7864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פליטה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78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38400"/>
            <a:ext cx="7488832" cy="3048001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שארית </a:t>
            </a:r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002060"/>
                </a:solidFill>
              </a:rPr>
              <a:t> וַיִּשְׁלָחֵנִי </a:t>
            </a:r>
            <a:r>
              <a:rPr lang="he-IL" sz="3600" b="1" dirty="0" err="1" smtClean="0">
                <a:solidFill>
                  <a:srgbClr val="002060"/>
                </a:solidFill>
              </a:rPr>
              <a:t>אֱלֹהִים</a:t>
            </a:r>
            <a:r>
              <a:rPr lang="he-IL" sz="3600" b="1" dirty="0" smtClean="0">
                <a:solidFill>
                  <a:srgbClr val="002060"/>
                </a:solidFill>
              </a:rPr>
              <a:t> לִפְנֵיכֶם לָשׂוּם לָכֶם שְׁאֵרִית בָּאָרֶץ וּלְהַחֲיוֹת לָכֶם לִפְלֵיטָה גְּדֹלָה:</a:t>
            </a:r>
          </a:p>
          <a:p>
            <a:pPr algn="ctr"/>
            <a:endParaRPr lang="he-IL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כנוי למקום המוות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6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he-IL" b="1" dirty="0" smtClean="0">
                <a:solidFill>
                  <a:srgbClr val="002060"/>
                </a:solidFill>
              </a:rPr>
              <a:t> </a:t>
            </a:r>
            <a:r>
              <a:rPr lang="he-IL" sz="4600" b="1" dirty="0" smtClean="0">
                <a:solidFill>
                  <a:srgbClr val="002060"/>
                </a:solidFill>
              </a:rPr>
              <a:t>שאול </a:t>
            </a:r>
          </a:p>
          <a:p>
            <a:pPr indent="0" algn="ctr">
              <a:buNone/>
            </a:pPr>
            <a:r>
              <a:rPr lang="he-IL" sz="4600" b="1" dirty="0" smtClean="0">
                <a:solidFill>
                  <a:srgbClr val="002060"/>
                </a:solidFill>
              </a:rPr>
              <a:t>וּלְקַחְתֶּם גַּם אֶת זֶה מֵעִם פָּנַי </a:t>
            </a:r>
            <a:r>
              <a:rPr lang="he-IL" sz="4600" b="1" dirty="0" err="1" smtClean="0">
                <a:solidFill>
                  <a:srgbClr val="002060"/>
                </a:solidFill>
              </a:rPr>
              <a:t>וְקָרָהו</a:t>
            </a:r>
            <a:r>
              <a:rPr lang="he-IL" sz="4600" b="1" dirty="0" smtClean="0">
                <a:solidFill>
                  <a:srgbClr val="002060"/>
                </a:solidFill>
              </a:rPr>
              <a:t>ּ אָסוֹן וְהוֹרַדְתֶּם אֶת שֵׂיבָתִי בְּרָעָה שְׁאֹלָה:</a:t>
            </a:r>
          </a:p>
          <a:p>
            <a:pPr algn="ctr"/>
            <a:endParaRPr lang="he-IL" sz="4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82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זקנה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060848"/>
            <a:ext cx="7704856" cy="3528392"/>
          </a:xfrm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שיבה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 וּלְקַחְתֶּם גַּם אֶת זֶה מֵעִם פָּנַי </a:t>
            </a:r>
            <a:r>
              <a:rPr lang="he-IL" sz="3200" b="1" dirty="0" err="1" smtClean="0">
                <a:solidFill>
                  <a:srgbClr val="002060"/>
                </a:solidFill>
              </a:rPr>
              <a:t>וְקָרָהו</a:t>
            </a:r>
            <a:r>
              <a:rPr lang="he-IL" sz="3200" b="1" dirty="0" smtClean="0">
                <a:solidFill>
                  <a:srgbClr val="002060"/>
                </a:solidFill>
              </a:rPr>
              <a:t>ּ אָסוֹן וְהוֹרַדְתֶּם אֶת שֵׂיבָתִי בְּרָעָה שְׁאֹלָה: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וְעַתָּה כְּבֹאִי אֶל עַבְדְּךָ אָבִי וְהַנַּעַר אֵינֶנּוּ אִתָּנוּ וְנַפְשׁוֹ קְשׁוּרָה בְנַפְשׁוֹ: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וְהָיָה כִּרְאוֹתוֹ כִּי אֵין הַנַּעַר וָמֵת וְהוֹרִידוּ עֲבָדֶיךָ אֶת שֵׂיבַת עַבְדְּךָ אָבִינוּ בְּיָגוֹן שְׁאֹלָה: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8508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בנו של שמעון </a:t>
            </a:r>
          </a:p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 כשם  המלך הראשון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9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300" b="1" dirty="0" smtClean="0">
                <a:solidFill>
                  <a:srgbClr val="002060"/>
                </a:solidFill>
              </a:rPr>
              <a:t>שאול  בן הכנענית </a:t>
            </a:r>
            <a:endParaRPr lang="he-IL" sz="33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300" b="1" dirty="0" smtClean="0">
                <a:solidFill>
                  <a:srgbClr val="002060"/>
                </a:solidFill>
              </a:rPr>
              <a:t> </a:t>
            </a:r>
            <a:r>
              <a:rPr lang="he-IL" sz="3300" b="1" dirty="0">
                <a:solidFill>
                  <a:srgbClr val="002060"/>
                </a:solidFill>
              </a:rPr>
              <a:t>וּבְנֵי שִׁמְעוֹן </a:t>
            </a:r>
            <a:r>
              <a:rPr lang="he-IL" sz="3300" b="1" dirty="0" err="1">
                <a:solidFill>
                  <a:srgbClr val="002060"/>
                </a:solidFill>
              </a:rPr>
              <a:t>יְמוּאֵל</a:t>
            </a:r>
            <a:r>
              <a:rPr lang="he-IL" sz="3300" b="1" dirty="0">
                <a:solidFill>
                  <a:srgbClr val="002060"/>
                </a:solidFill>
              </a:rPr>
              <a:t> וְיָמִין וְאֹהַד וְיָכִין </a:t>
            </a:r>
            <a:r>
              <a:rPr lang="he-IL" sz="3300" b="1" dirty="0" err="1">
                <a:solidFill>
                  <a:srgbClr val="002060"/>
                </a:solidFill>
              </a:rPr>
              <a:t>וְצֹחַר</a:t>
            </a:r>
            <a:r>
              <a:rPr lang="he-IL" sz="3300" b="1" dirty="0">
                <a:solidFill>
                  <a:srgbClr val="002060"/>
                </a:solidFill>
              </a:rPr>
              <a:t> וְשָׁאוּל בֶּן הַכְּנַעֲנִית:</a:t>
            </a:r>
          </a:p>
          <a:p>
            <a:pPr indent="0" algn="ctr">
              <a:buNone/>
            </a:pPr>
            <a:r>
              <a:rPr lang="he-IL" sz="3300" b="1" dirty="0" smtClean="0">
                <a:solidFill>
                  <a:srgbClr val="002060"/>
                </a:solidFill>
              </a:rPr>
              <a:t> שאלה לעיון – מי היא הכנענית  שהוזכרה </a:t>
            </a:r>
            <a:endParaRPr lang="he-IL" sz="3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0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2060"/>
                </a:solidFill>
              </a:rPr>
              <a:t>בת אשר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70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 algn="ctr">
              <a:buNone/>
            </a:pPr>
            <a:r>
              <a:rPr lang="he-IL" sz="2100" dirty="0" smtClean="0"/>
              <a:t> </a:t>
            </a:r>
            <a:r>
              <a:rPr lang="he-IL" sz="4600" b="1" dirty="0" err="1" smtClean="0">
                <a:solidFill>
                  <a:srgbClr val="002060"/>
                </a:solidFill>
              </a:rPr>
              <a:t>שרח</a:t>
            </a:r>
            <a:r>
              <a:rPr lang="he-IL" sz="4600" b="1" dirty="0" smtClean="0">
                <a:solidFill>
                  <a:srgbClr val="002060"/>
                </a:solidFill>
              </a:rPr>
              <a:t> </a:t>
            </a:r>
            <a:endParaRPr lang="he-IL" sz="46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4600" b="1" dirty="0" smtClean="0">
                <a:solidFill>
                  <a:srgbClr val="002060"/>
                </a:solidFill>
              </a:rPr>
              <a:t> </a:t>
            </a:r>
            <a:r>
              <a:rPr lang="he-IL" sz="4600" b="1" dirty="0">
                <a:solidFill>
                  <a:srgbClr val="002060"/>
                </a:solidFill>
              </a:rPr>
              <a:t>וּבְנֵי אָשֵׁר יִמְנָה </a:t>
            </a:r>
            <a:r>
              <a:rPr lang="he-IL" sz="4600" b="1" dirty="0" err="1">
                <a:solidFill>
                  <a:srgbClr val="002060"/>
                </a:solidFill>
              </a:rPr>
              <a:t>וְיִשְׁוָה</a:t>
            </a:r>
            <a:r>
              <a:rPr lang="he-IL" sz="4600" b="1" dirty="0">
                <a:solidFill>
                  <a:srgbClr val="002060"/>
                </a:solidFill>
              </a:rPr>
              <a:t> </a:t>
            </a:r>
            <a:r>
              <a:rPr lang="he-IL" sz="4600" b="1" dirty="0" err="1">
                <a:solidFill>
                  <a:srgbClr val="002060"/>
                </a:solidFill>
              </a:rPr>
              <a:t>וְיִשְׁוִי</a:t>
            </a:r>
            <a:r>
              <a:rPr lang="he-IL" sz="4600" b="1" dirty="0">
                <a:solidFill>
                  <a:srgbClr val="002060"/>
                </a:solidFill>
              </a:rPr>
              <a:t> </a:t>
            </a:r>
            <a:r>
              <a:rPr lang="he-IL" sz="4600" b="1" dirty="0" err="1">
                <a:solidFill>
                  <a:srgbClr val="002060"/>
                </a:solidFill>
              </a:rPr>
              <a:t>וּבְרִיעָה</a:t>
            </a:r>
            <a:r>
              <a:rPr lang="he-IL" sz="4600" b="1" dirty="0">
                <a:solidFill>
                  <a:srgbClr val="002060"/>
                </a:solidFill>
              </a:rPr>
              <a:t> </a:t>
            </a:r>
            <a:r>
              <a:rPr lang="he-IL" sz="4600" b="1" dirty="0" err="1">
                <a:solidFill>
                  <a:srgbClr val="002060"/>
                </a:solidFill>
              </a:rPr>
              <a:t>וְשֶׂרַח</a:t>
            </a:r>
            <a:r>
              <a:rPr lang="he-IL" sz="4600" b="1" dirty="0">
                <a:solidFill>
                  <a:srgbClr val="002060"/>
                </a:solidFill>
              </a:rPr>
              <a:t> </a:t>
            </a:r>
            <a:r>
              <a:rPr lang="he-IL" sz="4600" b="1" dirty="0" err="1">
                <a:solidFill>
                  <a:srgbClr val="002060"/>
                </a:solidFill>
              </a:rPr>
              <a:t>אֲחֹתָם</a:t>
            </a:r>
            <a:r>
              <a:rPr lang="he-IL" sz="4600" b="1" dirty="0">
                <a:solidFill>
                  <a:srgbClr val="002060"/>
                </a:solidFill>
              </a:rPr>
              <a:t> וּבְנֵי </a:t>
            </a:r>
            <a:r>
              <a:rPr lang="he-IL" sz="4600" b="1" dirty="0" err="1">
                <a:solidFill>
                  <a:srgbClr val="002060"/>
                </a:solidFill>
              </a:rPr>
              <a:t>בְרִיעָה</a:t>
            </a:r>
            <a:r>
              <a:rPr lang="he-IL" sz="4600" b="1" dirty="0">
                <a:solidFill>
                  <a:srgbClr val="002060"/>
                </a:solidFill>
              </a:rPr>
              <a:t> חֶבֶר וּמַלְכִּיאֵל:</a:t>
            </a:r>
          </a:p>
          <a:p>
            <a:pPr indent="0" algn="ctr">
              <a:buNone/>
            </a:pPr>
            <a:endParaRPr lang="he-IL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5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   </a:t>
            </a:r>
            <a:r>
              <a:rPr lang="he-IL" sz="5400" b="1" dirty="0" smtClean="0">
                <a:solidFill>
                  <a:srgbClr val="002060"/>
                </a:solidFill>
              </a:rPr>
              <a:t>אדמה ללא יבול  וצמחיה</a:t>
            </a:r>
          </a:p>
          <a:p>
            <a:pPr indent="0" algn="ctr">
              <a:buNone/>
            </a:pP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6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344816" cy="3048001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שממה </a:t>
            </a:r>
            <a:endParaRPr lang="he-IL" sz="32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3200" b="1" dirty="0">
                <a:solidFill>
                  <a:srgbClr val="002060"/>
                </a:solidFill>
              </a:rPr>
              <a:t>לָמָּה נָמוּת לְעֵינֶיךָ גַּם אֲנַחְנוּ גַּם אַדְמָתֵנוּ קְנֵה אֹתָנוּ וְאֶת אַדְמָתֵנוּ בַּלָּחֶם וְנִהְיֶה אֲנַחְנוּ וְאַדְמָתֵנוּ עֲבָדִים לְפַרְעֹה וְתֶן זֶרַע וְנִחְיֶה וְלֹא נָמוּת וְהָאֲדָמָה לֹא תֵשָׁם:</a:t>
            </a:r>
          </a:p>
          <a:p>
            <a:pPr indent="0" algn="ctr">
              <a:buNone/>
            </a:pPr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דבר מגונה ומאוס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95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תועבה </a:t>
            </a:r>
          </a:p>
          <a:p>
            <a:pPr indent="0" algn="ctr">
              <a:buNone/>
            </a:pPr>
            <a:r>
              <a:rPr lang="he-IL" sz="3200" b="1" dirty="0" smtClean="0">
                <a:solidFill>
                  <a:srgbClr val="002060"/>
                </a:solidFill>
              </a:rPr>
              <a:t> וַאֲמַרְתֶּם אַנְשֵׁי מִקְנֶה הָיוּ עֲבָדֶיךָ מִנְּעוּרֵינוּ וְעַד עַתָּה גַּם אֲנַחְנוּ גַּם </a:t>
            </a:r>
            <a:r>
              <a:rPr lang="he-IL" sz="3200" b="1" dirty="0" err="1" smtClean="0">
                <a:solidFill>
                  <a:srgbClr val="002060"/>
                </a:solidFill>
              </a:rPr>
              <a:t>אֲבֹתֵינו</a:t>
            </a:r>
            <a:r>
              <a:rPr lang="he-IL" sz="3200" b="1" dirty="0" smtClean="0">
                <a:solidFill>
                  <a:srgbClr val="002060"/>
                </a:solidFill>
              </a:rPr>
              <a:t>ּ בַּעֲבוּר תֵּשְׁבוּ בְּאֶרֶץ </a:t>
            </a:r>
            <a:r>
              <a:rPr lang="he-IL" sz="3200" b="1" dirty="0" err="1" smtClean="0">
                <a:solidFill>
                  <a:srgbClr val="002060"/>
                </a:solidFill>
              </a:rPr>
              <a:t>גֹּשֶׁן</a:t>
            </a:r>
            <a:r>
              <a:rPr lang="he-IL" sz="3200" b="1" dirty="0" smtClean="0">
                <a:solidFill>
                  <a:srgbClr val="002060"/>
                </a:solidFill>
              </a:rPr>
              <a:t> כִּי תוֹעֲבַת מִצְרַיִם כָּל רֹעֵה צֹאן:</a:t>
            </a:r>
          </a:p>
          <a:p>
            <a:pPr algn="ctr"/>
            <a:endParaRPr lang="he-IL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5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עייפות ותשישות  מעוצמת הרעב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he-IL" b="1" dirty="0" smtClean="0"/>
              <a:t> </a:t>
            </a:r>
            <a:r>
              <a:rPr lang="he-IL" sz="3900" b="1" dirty="0" smtClean="0">
                <a:solidFill>
                  <a:srgbClr val="002060"/>
                </a:solidFill>
              </a:rPr>
              <a:t>תלה – מלשון תלאה </a:t>
            </a:r>
            <a:endParaRPr lang="he-IL" sz="3900" b="1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900" b="1" dirty="0" smtClean="0">
                <a:solidFill>
                  <a:srgbClr val="002060"/>
                </a:solidFill>
              </a:rPr>
              <a:t>וְלֶחֶם </a:t>
            </a:r>
            <a:r>
              <a:rPr lang="he-IL" sz="3900" b="1" dirty="0">
                <a:solidFill>
                  <a:srgbClr val="002060"/>
                </a:solidFill>
              </a:rPr>
              <a:t>אֵין בְּכָל הָאָרֶץ כִּי כָבֵד הָרָעָב מְאֹד וַתֵּלַהּ אֶרֶץ מִצְרַיִם וְאֶרֶץ כְּנַעַן מִפְּנֵי הָרָעָב:</a:t>
            </a:r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4293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2060"/>
                </a:solidFill>
              </a:rPr>
              <a:t>הסתיים וכלה </a:t>
            </a:r>
            <a:endParaRPr lang="he-I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0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344816" cy="3048001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dirty="0" smtClean="0">
                <a:solidFill>
                  <a:srgbClr val="002060"/>
                </a:solidFill>
              </a:rPr>
              <a:t> תם </a:t>
            </a:r>
            <a:endParaRPr lang="he-IL" sz="3200" dirty="0">
              <a:solidFill>
                <a:srgbClr val="002060"/>
              </a:solidFill>
            </a:endParaRPr>
          </a:p>
          <a:p>
            <a:pPr indent="0" algn="ctr">
              <a:buNone/>
            </a:pPr>
            <a:r>
              <a:rPr lang="he-IL" sz="3200" dirty="0" smtClean="0">
                <a:solidFill>
                  <a:srgbClr val="002060"/>
                </a:solidFill>
              </a:rPr>
              <a:t> </a:t>
            </a:r>
            <a:r>
              <a:rPr lang="he-IL" sz="3200" dirty="0" err="1">
                <a:solidFill>
                  <a:srgbClr val="002060"/>
                </a:solidFill>
              </a:rPr>
              <a:t>וַתִּתֹּם</a:t>
            </a:r>
            <a:r>
              <a:rPr lang="he-IL" sz="3200" dirty="0">
                <a:solidFill>
                  <a:srgbClr val="002060"/>
                </a:solidFill>
              </a:rPr>
              <a:t> הַשָּׁנָה הַהִוא וַיָּבֹאוּ אֵלָיו בַּשָּׁנָה הַשֵּׁנִית וַיֹּאמְרוּ לוֹ לֹא נְכַחֵד מֵאֲדֹנִי כִּי אִם תַּם הַכֶּסֶף וּמִקְנֵה הַבְּהֵמָה אֶל אֲדֹנִי לֹא נִשְׁאַר לִפְנֵי אֲדֹנִי בִּלְתִּי אִם </a:t>
            </a:r>
            <a:r>
              <a:rPr lang="he-IL" sz="3200" dirty="0" err="1">
                <a:solidFill>
                  <a:srgbClr val="002060"/>
                </a:solidFill>
              </a:rPr>
              <a:t>גְּוִיָּתֵנו</a:t>
            </a:r>
            <a:r>
              <a:rPr lang="he-IL" sz="3200" dirty="0">
                <a:solidFill>
                  <a:srgbClr val="002060"/>
                </a:solidFill>
              </a:rPr>
              <a:t>ּ וְאַדְמָתֵנוּ:</a:t>
            </a:r>
          </a:p>
          <a:p>
            <a:pPr indent="0" algn="ctr">
              <a:buNone/>
            </a:pPr>
            <a:endParaRPr lang="he-IL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חידות לשולחן שבת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276872"/>
            <a:ext cx="7920880" cy="3672408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he-IL" dirty="0" smtClean="0"/>
              <a:t>   </a:t>
            </a:r>
            <a:r>
              <a:rPr lang="he-IL" sz="2600" b="1" dirty="0" smtClean="0">
                <a:solidFill>
                  <a:srgbClr val="002060"/>
                </a:solidFill>
              </a:rPr>
              <a:t>אחד כן ואחד לא – זה שכן נפל  בידי  צאצאי קרובי זה  שלא 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he-IL" sz="2600" b="1" dirty="0" smtClean="0">
                <a:solidFill>
                  <a:srgbClr val="002060"/>
                </a:solidFill>
              </a:rPr>
              <a:t>  שני אחים  ושמות  זהים לנו  אני עם סיומת ה ואחי עם סיומת י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2600" b="1" dirty="0" smtClean="0">
                <a:solidFill>
                  <a:srgbClr val="002060"/>
                </a:solidFill>
              </a:rPr>
              <a:t>  הוא מושל    ובשמו  חלומו </a:t>
            </a:r>
          </a:p>
          <a:p>
            <a:pPr marL="285750" indent="-285750" algn="ctr">
              <a:buFont typeface="Wingdings" pitchFamily="2" charset="2"/>
              <a:buChar char="§"/>
            </a:pPr>
            <a:r>
              <a:rPr lang="he-IL" sz="2600" b="1" dirty="0">
                <a:solidFill>
                  <a:srgbClr val="002060"/>
                </a:solidFill>
              </a:rPr>
              <a:t> </a:t>
            </a:r>
            <a:r>
              <a:rPr lang="he-IL" sz="4400" b="1" dirty="0" smtClean="0">
                <a:solidFill>
                  <a:srgbClr val="7030A0"/>
                </a:solidFill>
              </a:rPr>
              <a:t>שבת שלום ומבורך – לוי שי </a:t>
            </a:r>
          </a:p>
          <a:p>
            <a:pPr indent="0" algn="ctr">
              <a:buNone/>
            </a:pPr>
            <a:endParaRPr lang="he-IL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462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יצוב אופנה">
  <a:themeElements>
    <a:clrScheme name="עיצוב אופנה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עניבה שחורה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עיצוב אופנה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3370</TotalTime>
  <Words>1515</Words>
  <Application>Microsoft Office PowerPoint</Application>
  <PresentationFormat>‫הצגה על המסך (4:3)</PresentationFormat>
  <Paragraphs>345</Paragraphs>
  <Slides>91</Slides>
  <Notes>91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91</vt:i4>
      </vt:variant>
    </vt:vector>
  </HeadingPairs>
  <TitlesOfParts>
    <vt:vector size="92" baseType="lpstr">
      <vt:lpstr>עיצוב אופנה</vt:lpstr>
      <vt:lpstr>פרשת ויגש </vt:lpstr>
      <vt:lpstr>נושאי הפרשה </vt:lpstr>
      <vt:lpstr>א</vt:lpstr>
      <vt:lpstr>תשובה </vt:lpstr>
      <vt:lpstr>א</vt:lpstr>
      <vt:lpstr>תשובה</vt:lpstr>
      <vt:lpstr>א</vt:lpstr>
      <vt:lpstr>תשובה </vt:lpstr>
      <vt:lpstr>א</vt:lpstr>
      <vt:lpstr>תשובה </vt:lpstr>
      <vt:lpstr>א</vt:lpstr>
      <vt:lpstr>תשובה </vt:lpstr>
      <vt:lpstr>א</vt:lpstr>
      <vt:lpstr>תשובה </vt:lpstr>
      <vt:lpstr>ב</vt:lpstr>
      <vt:lpstr>תשובה </vt:lpstr>
      <vt:lpstr>ב</vt:lpstr>
      <vt:lpstr>תשובה </vt:lpstr>
      <vt:lpstr>ב</vt:lpstr>
      <vt:lpstr>תשובה </vt:lpstr>
      <vt:lpstr>ב </vt:lpstr>
      <vt:lpstr>תשובה </vt:lpstr>
      <vt:lpstr>ג</vt:lpstr>
      <vt:lpstr>תשובה </vt:lpstr>
      <vt:lpstr>ג</vt:lpstr>
      <vt:lpstr>תשובה </vt:lpstr>
      <vt:lpstr>ד</vt:lpstr>
      <vt:lpstr>תשובה </vt:lpstr>
      <vt:lpstr>ה</vt:lpstr>
      <vt:lpstr>תשובה </vt:lpstr>
      <vt:lpstr>ה</vt:lpstr>
      <vt:lpstr>תשובה </vt:lpstr>
      <vt:lpstr>ז</vt:lpstr>
      <vt:lpstr>תשובה </vt:lpstr>
      <vt:lpstr>ח</vt:lpstr>
      <vt:lpstr>תשובה </vt:lpstr>
      <vt:lpstr>ח</vt:lpstr>
      <vt:lpstr>תשובה </vt:lpstr>
      <vt:lpstr>ח</vt:lpstr>
      <vt:lpstr>תשובה </vt:lpstr>
      <vt:lpstr>ח</vt:lpstr>
      <vt:lpstr>תשובה </vt:lpstr>
      <vt:lpstr>ח </vt:lpstr>
      <vt:lpstr>תשובה </vt:lpstr>
      <vt:lpstr>ט</vt:lpstr>
      <vt:lpstr>תשובה </vt:lpstr>
      <vt:lpstr>י</vt:lpstr>
      <vt:lpstr>תשובה </vt:lpstr>
      <vt:lpstr>כ</vt:lpstr>
      <vt:lpstr>תשובה </vt:lpstr>
      <vt:lpstr>ל </vt:lpstr>
      <vt:lpstr>תשובה </vt:lpstr>
      <vt:lpstr>מ</vt:lpstr>
      <vt:lpstr>תשובה </vt:lpstr>
      <vt:lpstr>נ</vt:lpstr>
      <vt:lpstr>תשובה </vt:lpstr>
      <vt:lpstr>ס</vt:lpstr>
      <vt:lpstr>תשובה </vt:lpstr>
      <vt:lpstr>ע</vt:lpstr>
      <vt:lpstr>תשובה </vt:lpstr>
      <vt:lpstr>פ</vt:lpstr>
      <vt:lpstr>תשובה </vt:lpstr>
      <vt:lpstr>צ</vt:lpstr>
      <vt:lpstr>תשובה </vt:lpstr>
      <vt:lpstr>ק</vt:lpstr>
      <vt:lpstr>תשובה </vt:lpstr>
      <vt:lpstr>ק</vt:lpstr>
      <vt:lpstr>תשובה </vt:lpstr>
      <vt:lpstr>ר</vt:lpstr>
      <vt:lpstr>תשובה </vt:lpstr>
      <vt:lpstr>ר</vt:lpstr>
      <vt:lpstr>תשובה </vt:lpstr>
      <vt:lpstr>ש</vt:lpstr>
      <vt:lpstr>תשובה </vt:lpstr>
      <vt:lpstr>ש</vt:lpstr>
      <vt:lpstr>תשובה </vt:lpstr>
      <vt:lpstr>ש</vt:lpstr>
      <vt:lpstr>תשובה</vt:lpstr>
      <vt:lpstr>ש</vt:lpstr>
      <vt:lpstr>תשובה </vt:lpstr>
      <vt:lpstr>ש</vt:lpstr>
      <vt:lpstr>תשובה </vt:lpstr>
      <vt:lpstr>ש</vt:lpstr>
      <vt:lpstr>תשובה </vt:lpstr>
      <vt:lpstr>ת</vt:lpstr>
      <vt:lpstr>תשובה </vt:lpstr>
      <vt:lpstr>ת </vt:lpstr>
      <vt:lpstr>תשובה </vt:lpstr>
      <vt:lpstr>ת</vt:lpstr>
      <vt:lpstr>תשובה </vt:lpstr>
      <vt:lpstr>חידות לשולחן שבת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פרשת ויגש</dc:title>
  <dc:creator>User</dc:creator>
  <cp:lastModifiedBy>Tzvi Harris</cp:lastModifiedBy>
  <cp:revision>25</cp:revision>
  <dcterms:created xsi:type="dcterms:W3CDTF">2011-12-26T10:07:43Z</dcterms:created>
  <dcterms:modified xsi:type="dcterms:W3CDTF">2012-01-06T08:46:26Z</dcterms:modified>
</cp:coreProperties>
</file>