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101"/>
  </p:notesMasterIdLst>
  <p:sldIdLst>
    <p:sldId id="256" r:id="rId2"/>
    <p:sldId id="372" r:id="rId3"/>
    <p:sldId id="257" r:id="rId4"/>
    <p:sldId id="280" r:id="rId5"/>
    <p:sldId id="258" r:id="rId6"/>
    <p:sldId id="281" r:id="rId7"/>
    <p:sldId id="259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60" r:id="rId18"/>
    <p:sldId id="291" r:id="rId19"/>
    <p:sldId id="292" r:id="rId20"/>
    <p:sldId id="293" r:id="rId21"/>
    <p:sldId id="261" r:id="rId22"/>
    <p:sldId id="294" r:id="rId23"/>
    <p:sldId id="262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70" r:id="rId34"/>
    <p:sldId id="371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59" r:id="rId89"/>
    <p:sldId id="360" r:id="rId90"/>
    <p:sldId id="361" r:id="rId91"/>
    <p:sldId id="362" r:id="rId92"/>
    <p:sldId id="363" r:id="rId93"/>
    <p:sldId id="364" r:id="rId94"/>
    <p:sldId id="365" r:id="rId95"/>
    <p:sldId id="366" r:id="rId96"/>
    <p:sldId id="367" r:id="rId97"/>
    <p:sldId id="368" r:id="rId98"/>
    <p:sldId id="369" r:id="rId99"/>
    <p:sldId id="266" r:id="rId10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7" d="100"/>
          <a:sy n="77" d="100"/>
        </p:scale>
        <p:origin x="-95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D0CC15-2AFA-49C4-BC5C-0EDEC5A58B0F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5346944-B462-4E8D-99EE-5E0A52B7EC7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767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023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69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6210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9231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45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9739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5454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8281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1695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090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3041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5320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8517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272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6750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73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8110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538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6940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674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6693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72766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1957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25006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67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51989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7346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7898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2886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93061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86654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3081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87380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93889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32156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16340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47810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82165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18425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51524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09954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58321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39618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17929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83636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97846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90525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5567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847530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60047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85423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527664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6398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25351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35367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51466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19529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8434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59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54330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51290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412940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73006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707794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57205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80231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54572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4370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658121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447486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721949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846302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050106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341546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841966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39575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763259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951354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57703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79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781912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775973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02995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703198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591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30238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590684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567986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113943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636678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89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286647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976480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237673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962040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96775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752187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408127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375128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113358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180032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6944-B462-4E8D-99EE-5E0A52B7EC74}" type="slidenum">
              <a:rPr lang="he-IL" smtClean="0"/>
              <a:t>99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01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BE465EF-4FDF-410F-9B18-77098A54374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1FA7E8F-C231-4938-B552-57EA3F226CA5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475656" y="1124744"/>
            <a:ext cx="6480048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 </a:t>
            </a:r>
            <a:r>
              <a:rPr lang="he-IL" sz="11500" dirty="0" smtClean="0"/>
              <a:t>פרשת  ויצא </a:t>
            </a:r>
            <a:endParaRPr lang="he-IL" sz="115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457200" y="2476108"/>
            <a:ext cx="8305800" cy="2753092"/>
          </a:xfrm>
        </p:spPr>
        <p:txBody>
          <a:bodyPr>
            <a:normAutofit/>
          </a:bodyPr>
          <a:lstStyle/>
          <a:p>
            <a:pPr algn="ctr"/>
            <a:r>
              <a:rPr lang="he-IL" sz="6000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א- ב  בפרשה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6400800" cy="685800"/>
          </a:xfrm>
        </p:spPr>
        <p:txBody>
          <a:bodyPr/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נושאים מרכזיים בפרשה</a:t>
            </a:r>
            <a:endParaRPr lang="he-IL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1628800"/>
            <a:ext cx="7272808" cy="4320480"/>
          </a:xfrm>
        </p:spPr>
        <p:txBody>
          <a:bodyPr>
            <a:normAutofit fontScale="70000" lnSpcReduction="20000"/>
          </a:bodyPr>
          <a:lstStyle/>
          <a:p>
            <a:r>
              <a:rPr lang="he-IL" dirty="0" smtClean="0"/>
              <a:t> </a:t>
            </a:r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יציאת  יעקב </a:t>
            </a:r>
            <a:r>
              <a:rPr lang="he-IL" sz="3600" dirty="0" err="1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לחרן</a:t>
            </a:r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חלום יעקב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פגישת יעקב והרועים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נשואי יעקב ללאה ורחל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הולדת </a:t>
            </a:r>
            <a:r>
              <a:rPr lang="he-IL" sz="3600" dirty="0" err="1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יב</a:t>
            </a:r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 שבטי יה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עבודת יעקב בצאן לבן </a:t>
            </a:r>
          </a:p>
          <a:p>
            <a:r>
              <a:rPr lang="he-IL" sz="3600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חזרת יעקב לכנען </a:t>
            </a:r>
            <a:endParaRPr lang="he-IL" sz="3600" dirty="0">
              <a:solidFill>
                <a:srgbClr val="00B050"/>
              </a:solidFill>
              <a:latin typeface="Guttman David" pitchFamily="2" charset="-79"/>
              <a:cs typeface="Guttman 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325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600" dirty="0" smtClean="0">
                <a:solidFill>
                  <a:srgbClr val="0070C0"/>
                </a:solidFill>
              </a:rPr>
              <a:t>א</a:t>
            </a:r>
            <a:endParaRPr lang="he-IL" sz="6600" dirty="0">
              <a:solidFill>
                <a:srgbClr val="0070C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31640" y="1916832"/>
            <a:ext cx="6593160" cy="36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7200" b="1" dirty="0" smtClean="0">
                <a:solidFill>
                  <a:srgbClr val="00B050"/>
                </a:solidFill>
              </a:rPr>
              <a:t>שמשו ככריות ליעקב </a:t>
            </a:r>
            <a:endParaRPr lang="he-IL" sz="7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32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4400" dirty="0" smtClean="0"/>
              <a:t>תשובה </a:t>
            </a:r>
            <a:endParaRPr lang="he-IL" sz="4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92896"/>
            <a:ext cx="7344816" cy="324036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he-IL" sz="4000" dirty="0" smtClean="0">
                <a:solidFill>
                  <a:srgbClr val="00B050"/>
                </a:solidFill>
              </a:rPr>
              <a:t> </a:t>
            </a:r>
            <a:r>
              <a:rPr lang="he-IL" sz="5800" b="1" dirty="0" smtClean="0">
                <a:solidFill>
                  <a:srgbClr val="00B050"/>
                </a:solidFill>
              </a:rPr>
              <a:t>אבנים </a:t>
            </a:r>
          </a:p>
          <a:p>
            <a:pPr marL="0" indent="0" algn="ctr">
              <a:buNone/>
            </a:pPr>
            <a:endParaRPr lang="he-IL" sz="4000" dirty="0"/>
          </a:p>
          <a:p>
            <a:pPr marL="0" indent="0" algn="ctr">
              <a:buNone/>
            </a:pPr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וַיִּפְגַּע בַּמָּקוֹם וַיָּלֶן שָׁם כִּי בָא הַשֶּׁמֶשׁ </a:t>
            </a:r>
            <a:r>
              <a:rPr lang="he-IL" sz="4400" b="1" dirty="0" err="1" smtClean="0">
                <a:latin typeface="Guttman David" pitchFamily="2" charset="-79"/>
                <a:cs typeface="Guttman David" pitchFamily="2" charset="-79"/>
              </a:rPr>
              <a:t>וַיִּקַּח</a:t>
            </a:r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sz="44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מֵאַבְנֵי</a:t>
            </a:r>
            <a:r>
              <a:rPr lang="he-IL" sz="4400" b="1" dirty="0" smtClean="0">
                <a:solidFill>
                  <a:srgbClr val="FF0000"/>
                </a:solidFill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הַמָּקוֹם וַיָּשֶׂם </a:t>
            </a:r>
            <a:r>
              <a:rPr lang="he-IL" sz="4400" b="1" dirty="0" err="1" smtClean="0">
                <a:latin typeface="Guttman David" pitchFamily="2" charset="-79"/>
                <a:cs typeface="Guttman David" pitchFamily="2" charset="-79"/>
              </a:rPr>
              <a:t>מְרַאֲשֹׁתָיו</a:t>
            </a:r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 וַיִּשְׁכַּב בַּמָּקוֹם הַהוּא:</a:t>
            </a:r>
          </a:p>
          <a:p>
            <a:pPr marL="0"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75597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000" dirty="0" smtClean="0"/>
              <a:t>א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600" b="1" dirty="0" smtClean="0">
                <a:solidFill>
                  <a:srgbClr val="00B050"/>
                </a:solidFill>
              </a:rPr>
              <a:t>אתמול בערב </a:t>
            </a:r>
            <a:endParaRPr lang="he-IL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20888"/>
            <a:ext cx="7416824" cy="3168352"/>
          </a:xfrm>
        </p:spPr>
        <p:txBody>
          <a:bodyPr>
            <a:normAutofit fontScale="92500" lnSpcReduction="10000"/>
          </a:bodyPr>
          <a:lstStyle/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b="1" dirty="0" smtClean="0">
                <a:solidFill>
                  <a:srgbClr val="00B050"/>
                </a:solidFill>
              </a:rPr>
              <a:t>אמש </a:t>
            </a:r>
          </a:p>
          <a:p>
            <a:pPr marL="82296" indent="0">
              <a:buNone/>
            </a:pPr>
            <a:endParaRPr lang="he-IL" dirty="0" smtClean="0"/>
          </a:p>
          <a:p>
            <a:pPr marL="82296" indent="0">
              <a:buNone/>
            </a:pPr>
            <a:r>
              <a:rPr lang="he-IL" dirty="0" smtClean="0">
                <a:latin typeface="Guttman David" pitchFamily="2" charset="-79"/>
                <a:cs typeface="Guttman David" pitchFamily="2" charset="-79"/>
              </a:rPr>
              <a:t>יֶשׁ 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לְאֵל יָדִי לַעֲשׂוֹת עִמָּכֶם רָע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וֵאלֹהֵי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אֲבִיכֶם </a:t>
            </a:r>
            <a:r>
              <a:rPr lang="he-IL" b="1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אֶמֶשׁ 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אָמַר אֵלַי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לֵאמֹר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הִשָּׁמֶר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לְךָ מִדַּבֵּר עִם יַעֲקֹב מִטּוֹב עַד רָע:</a:t>
            </a:r>
          </a:p>
          <a:p>
            <a:pPr marL="82296" indent="0">
              <a:buNone/>
            </a:pPr>
            <a:endParaRPr lang="he-IL" dirty="0">
              <a:latin typeface="Guttman David" pitchFamily="2" charset="-79"/>
              <a:cs typeface="Guttman David" pitchFamily="2" charset="-79"/>
            </a:endParaRPr>
          </a:p>
          <a:p>
            <a:pPr marL="82296" indent="0">
              <a:buNone/>
            </a:pPr>
            <a:r>
              <a:rPr lang="he-IL" dirty="0" smtClean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לוּלֵי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אֱלֹהֵי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אָבִי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אֱלֹהֵי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אַבְרָהָם וּפַחַד יִצְחָק הָיָה לִי כִּי עַתָּה רֵיקָם שִׁלַּחְתָּנִי אֶת עָנְיִי וְאֶת יְגִיעַ כַּפַּי רָאָה </a:t>
            </a:r>
            <a:r>
              <a:rPr lang="he-IL" dirty="0" err="1">
                <a:latin typeface="Guttman David" pitchFamily="2" charset="-79"/>
                <a:cs typeface="Guttman David" pitchFamily="2" charset="-79"/>
              </a:rPr>
              <a:t>אֱלֹהִים</a:t>
            </a:r>
            <a:r>
              <a:rPr lang="he-IL" dirty="0">
                <a:latin typeface="Guttman David" pitchFamily="2" charset="-79"/>
                <a:cs typeface="Guttman David" pitchFamily="2" charset="-79"/>
              </a:rPr>
              <a:t> וַיּוֹכַח </a:t>
            </a:r>
            <a:r>
              <a:rPr lang="he-IL" b="1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אָמֶשׁ: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88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000" dirty="0" smtClean="0"/>
              <a:t>א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708921"/>
            <a:ext cx="7025208" cy="302433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בנה השני של זילפה שפחת לאה </a:t>
            </a:r>
            <a:endParaRPr lang="he-IL" sz="6000" b="1" dirty="0">
              <a:solidFill>
                <a:srgbClr val="00B050"/>
              </a:solidFill>
              <a:latin typeface="Guttman David" pitchFamily="2" charset="-79"/>
              <a:cs typeface="Guttman 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4963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2420888"/>
            <a:ext cx="8064896" cy="3384376"/>
          </a:xfrm>
        </p:spPr>
        <p:txBody>
          <a:bodyPr>
            <a:normAutofit fontScale="77500" lnSpcReduction="20000"/>
          </a:bodyPr>
          <a:lstStyle/>
          <a:p>
            <a:pPr marL="82296" indent="0" algn="ctr">
              <a:buNone/>
            </a:pPr>
            <a:r>
              <a:rPr lang="he-IL" sz="4400" dirty="0" smtClean="0"/>
              <a:t> </a:t>
            </a:r>
            <a:r>
              <a:rPr lang="he-IL" sz="4400" b="1" dirty="0" smtClean="0">
                <a:solidFill>
                  <a:srgbClr val="00B050"/>
                </a:solidFill>
              </a:rPr>
              <a:t>אשר </a:t>
            </a:r>
          </a:p>
          <a:p>
            <a:pPr marL="82296" indent="0">
              <a:buNone/>
            </a:pPr>
            <a:r>
              <a:rPr lang="he-IL" dirty="0" smtClean="0"/>
              <a:t> </a:t>
            </a:r>
          </a:p>
          <a:p>
            <a:pPr marL="82296" indent="0" algn="ctr">
              <a:buNone/>
            </a:pPr>
            <a:r>
              <a:rPr lang="he-IL" sz="4000" dirty="0" smtClean="0">
                <a:latin typeface="Guttman David" pitchFamily="2" charset="-79"/>
                <a:cs typeface="Guttman David" pitchFamily="2" charset="-79"/>
              </a:rPr>
              <a:t>וַתֵּלֶד </a:t>
            </a:r>
            <a:r>
              <a:rPr lang="he-IL" sz="4000" dirty="0">
                <a:latin typeface="Guttman David" pitchFamily="2" charset="-79"/>
                <a:cs typeface="Guttman David" pitchFamily="2" charset="-79"/>
              </a:rPr>
              <a:t>זִלְפָּה שִׁפְחַת לֵאָה בֵּן שֵׁנִי לְיַעֲקֹב:</a:t>
            </a:r>
          </a:p>
          <a:p>
            <a:pPr marL="82296" indent="0" algn="ctr">
              <a:buNone/>
            </a:pPr>
            <a:r>
              <a:rPr lang="he-IL" sz="4000" dirty="0" smtClean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sz="4000" dirty="0">
                <a:latin typeface="Guttman David" pitchFamily="2" charset="-79"/>
                <a:cs typeface="Guttman David" pitchFamily="2" charset="-79"/>
              </a:rPr>
              <a:t>וַתֹּאמֶר לֵאָה בְּאָשְׁרִי כִּי </a:t>
            </a:r>
            <a:r>
              <a:rPr lang="he-IL" sz="4000" dirty="0" err="1">
                <a:latin typeface="Guttman David" pitchFamily="2" charset="-79"/>
                <a:cs typeface="Guttman David" pitchFamily="2" charset="-79"/>
              </a:rPr>
              <a:t>אִשְּׁרוּנִי</a:t>
            </a:r>
            <a:r>
              <a:rPr lang="he-IL" sz="4000" dirty="0">
                <a:latin typeface="Guttman David" pitchFamily="2" charset="-79"/>
                <a:cs typeface="Guttman David" pitchFamily="2" charset="-79"/>
              </a:rPr>
              <a:t> בָּנוֹת וַתִּקְרָא אֶת שְׁמוֹ </a:t>
            </a:r>
            <a:r>
              <a:rPr lang="he-IL" sz="4000" b="1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אָשֵׁר:</a:t>
            </a:r>
          </a:p>
          <a:p>
            <a:pPr marL="82296" indent="0">
              <a:buNone/>
            </a:pPr>
            <a:endParaRPr lang="he-IL" dirty="0" smtClean="0"/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974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6000" dirty="0" smtClean="0"/>
              <a:t>ב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endParaRPr lang="he-IL" dirty="0" smtClean="0"/>
          </a:p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מקום החלום </a:t>
            </a:r>
            <a:endParaRPr lang="he-IL" sz="6000" b="1" dirty="0">
              <a:solidFill>
                <a:srgbClr val="00B050"/>
              </a:solidFill>
              <a:latin typeface="Guttman David" pitchFamily="2" charset="-79"/>
              <a:cs typeface="Guttman 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274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348881"/>
            <a:ext cx="7128792" cy="3168352"/>
          </a:xfrm>
        </p:spPr>
        <p:txBody>
          <a:bodyPr>
            <a:normAutofit fontScale="77500" lnSpcReduction="20000"/>
          </a:bodyPr>
          <a:lstStyle/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b="1" dirty="0" smtClean="0">
                <a:solidFill>
                  <a:srgbClr val="00B050"/>
                </a:solidFill>
              </a:rPr>
              <a:t>בית אל </a:t>
            </a:r>
          </a:p>
          <a:p>
            <a:pPr marL="82296" indent="0">
              <a:buNone/>
            </a:pPr>
            <a:endParaRPr lang="he-IL" dirty="0"/>
          </a:p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4000" dirty="0">
                <a:latin typeface="Guttman David" pitchFamily="2" charset="-79"/>
                <a:cs typeface="Guttman David" pitchFamily="2" charset="-79"/>
              </a:rPr>
              <a:t>וַיִּקְרָא אֶת שֵׁם הַמָּקוֹם הַהוּא </a:t>
            </a:r>
            <a:endParaRPr lang="he-IL" sz="4000" dirty="0" smtClean="0">
              <a:latin typeface="Guttman David" pitchFamily="2" charset="-79"/>
              <a:cs typeface="Guttman David" pitchFamily="2" charset="-79"/>
            </a:endParaRPr>
          </a:p>
          <a:p>
            <a:pPr marL="82296"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בֵּית </a:t>
            </a:r>
            <a:r>
              <a:rPr lang="he-IL" sz="4000" b="1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אֵל </a:t>
            </a:r>
            <a:endParaRPr lang="he-IL" sz="4000" b="1" dirty="0" smtClean="0">
              <a:solidFill>
                <a:srgbClr val="00B050"/>
              </a:solidFill>
              <a:latin typeface="Guttman David" pitchFamily="2" charset="-79"/>
              <a:cs typeface="Guttman David" pitchFamily="2" charset="-79"/>
            </a:endParaRPr>
          </a:p>
          <a:p>
            <a:pPr marL="82296" indent="0" algn="ctr">
              <a:buNone/>
            </a:pPr>
            <a:r>
              <a:rPr lang="he-IL" sz="4000" dirty="0" smtClean="0">
                <a:latin typeface="Guttman David" pitchFamily="2" charset="-79"/>
                <a:cs typeface="Guttman David" pitchFamily="2" charset="-79"/>
              </a:rPr>
              <a:t>וְאוּלָם </a:t>
            </a:r>
            <a:r>
              <a:rPr lang="he-IL" sz="4000" dirty="0">
                <a:latin typeface="Guttman David" pitchFamily="2" charset="-79"/>
                <a:cs typeface="Guttman David" pitchFamily="2" charset="-79"/>
              </a:rPr>
              <a:t>לוּז שֵׁם הָעִיר לָרִאשֹׁנָה: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538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6000" dirty="0" smtClean="0"/>
              <a:t>ב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endParaRPr lang="he-IL" dirty="0" smtClean="0"/>
          </a:p>
          <a:p>
            <a:pPr marL="82296" indent="0" algn="ctr">
              <a:buNone/>
            </a:pPr>
            <a:r>
              <a:rPr lang="he-IL" sz="80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שפחת רחל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  <a:latin typeface="Guttman David" pitchFamily="2" charset="-79"/>
              <a:cs typeface="Guttman 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916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20889"/>
            <a:ext cx="7272808" cy="3024336"/>
          </a:xfrm>
        </p:spPr>
        <p:txBody>
          <a:bodyPr>
            <a:normAutofit fontScale="92500" lnSpcReduction="20000"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4800" b="1" dirty="0" err="1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בילהה</a:t>
            </a:r>
            <a:r>
              <a:rPr lang="he-IL" sz="4800" b="1" dirty="0" smtClean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 </a:t>
            </a:r>
            <a:endParaRPr lang="he-IL" sz="4800" dirty="0">
              <a:latin typeface="Guttman David" pitchFamily="2" charset="-79"/>
              <a:cs typeface="Guttman David" pitchFamily="2" charset="-79"/>
            </a:endParaRPr>
          </a:p>
          <a:p>
            <a:pPr marL="82296" indent="0" algn="ctr">
              <a:buNone/>
            </a:pPr>
            <a:r>
              <a:rPr lang="he-IL" sz="4800" dirty="0" err="1" smtClean="0">
                <a:latin typeface="Guttman David" pitchFamily="2" charset="-79"/>
                <a:cs typeface="Guttman David" pitchFamily="2" charset="-79"/>
              </a:rPr>
              <a:t>וַיִּתֵּן</a:t>
            </a:r>
            <a:r>
              <a:rPr lang="he-IL" sz="4800" dirty="0" smtClean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sz="4800" dirty="0">
                <a:latin typeface="Guttman David" pitchFamily="2" charset="-79"/>
                <a:cs typeface="Guttman David" pitchFamily="2" charset="-79"/>
              </a:rPr>
              <a:t>לָבָן לְרָחֵל בִּתּוֹ אֶת </a:t>
            </a:r>
            <a:r>
              <a:rPr lang="he-IL" sz="4800" b="1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בִּלְהָה</a:t>
            </a:r>
            <a:r>
              <a:rPr lang="he-IL" sz="4800" dirty="0">
                <a:solidFill>
                  <a:srgbClr val="00B050"/>
                </a:solidFill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sz="4800" dirty="0">
                <a:latin typeface="Guttman David" pitchFamily="2" charset="-79"/>
                <a:cs typeface="Guttman David" pitchFamily="2" charset="-79"/>
              </a:rPr>
              <a:t>שִׁפְחָתוֹ לָהּ לְשִׁפְחָה:</a:t>
            </a:r>
          </a:p>
          <a:p>
            <a:pPr marL="82296" indent="0" algn="ctr">
              <a:buNone/>
            </a:pPr>
            <a:endParaRPr lang="he-IL" sz="4800" dirty="0">
              <a:latin typeface="Guttman David" pitchFamily="2" charset="-79"/>
              <a:cs typeface="Guttman 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660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ג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מקום  בו החביאה רחל את פסלי אביה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2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056784" cy="3222848"/>
          </a:xfrm>
        </p:spPr>
        <p:txBody>
          <a:bodyPr>
            <a:normAutofit fontScale="92500"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4300" b="1" dirty="0" smtClean="0">
                <a:solidFill>
                  <a:srgbClr val="00B050"/>
                </a:solidFill>
              </a:rPr>
              <a:t>מתחת לכר  בגב הגמל </a:t>
            </a:r>
            <a:endParaRPr lang="he-IL" sz="4300" b="1" dirty="0">
              <a:solidFill>
                <a:srgbClr val="00B050"/>
              </a:solidFill>
            </a:endParaRPr>
          </a:p>
          <a:p>
            <a:pPr marL="82296" indent="0">
              <a:buNone/>
            </a:pPr>
            <a:endParaRPr lang="he-IL" dirty="0"/>
          </a:p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3200" b="1" dirty="0" smtClean="0">
                <a:solidFill>
                  <a:schemeClr val="accent6"/>
                </a:solidFill>
              </a:rPr>
              <a:t>וְרָחֵל </a:t>
            </a:r>
            <a:r>
              <a:rPr lang="he-IL" sz="3200" b="1" dirty="0">
                <a:solidFill>
                  <a:schemeClr val="accent6"/>
                </a:solidFill>
              </a:rPr>
              <a:t>לָקְחָה אֶת הַתְּרָפִים </a:t>
            </a:r>
            <a:r>
              <a:rPr lang="he-IL" sz="3200" b="1" dirty="0" err="1">
                <a:solidFill>
                  <a:schemeClr val="accent6"/>
                </a:solidFill>
              </a:rPr>
              <a:t>וַתְּשִׂמֵם</a:t>
            </a:r>
            <a:r>
              <a:rPr lang="he-IL" sz="3200" b="1" dirty="0">
                <a:solidFill>
                  <a:schemeClr val="accent6"/>
                </a:solidFill>
              </a:rPr>
              <a:t> </a:t>
            </a:r>
            <a:r>
              <a:rPr lang="he-IL" sz="3200" b="1" dirty="0">
                <a:solidFill>
                  <a:srgbClr val="00B050"/>
                </a:solidFill>
              </a:rPr>
              <a:t>בְּכַר הַגָּמָל </a:t>
            </a:r>
            <a:r>
              <a:rPr lang="he-IL" sz="3200" b="1" dirty="0">
                <a:solidFill>
                  <a:schemeClr val="accent6"/>
                </a:solidFill>
              </a:rPr>
              <a:t>וַתֵּשֶׁב עֲלֵיהֶם וַיְמַשֵּׁשׁ לָבָן אֶת כָּל הָאֹהֶל וְלֹא מָצָא: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90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ג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438401"/>
            <a:ext cx="7560840" cy="2862808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2000" dirty="0" smtClean="0">
                <a:solidFill>
                  <a:srgbClr val="00B050"/>
                </a:solidFill>
              </a:rPr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בנה הראשון של זילפה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29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294856"/>
          </a:xfrm>
        </p:spPr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he-IL" sz="5200" dirty="0" smtClean="0">
                <a:solidFill>
                  <a:srgbClr val="00B050"/>
                </a:solidFill>
              </a:rPr>
              <a:t> </a:t>
            </a:r>
            <a:r>
              <a:rPr lang="he-IL" sz="7100" dirty="0" smtClean="0">
                <a:solidFill>
                  <a:srgbClr val="00B050"/>
                </a:solidFill>
              </a:rPr>
              <a:t>גד </a:t>
            </a:r>
          </a:p>
          <a:p>
            <a:pPr marL="82296" indent="0" algn="ctr">
              <a:buNone/>
            </a:pPr>
            <a:endParaRPr lang="he-IL" sz="3000" dirty="0"/>
          </a:p>
          <a:p>
            <a:pPr marL="82296" indent="0" algn="ctr">
              <a:buNone/>
            </a:pPr>
            <a:r>
              <a:rPr lang="he-IL" sz="4600" dirty="0" smtClean="0"/>
              <a:t>וַתֵּלֶד </a:t>
            </a:r>
            <a:r>
              <a:rPr lang="he-IL" sz="4600" dirty="0"/>
              <a:t>זִלְפָּה שִׁפְחַת לֵאָה לְיַעֲקֹב בֵּן:</a:t>
            </a:r>
          </a:p>
          <a:p>
            <a:pPr marL="82296" indent="0" algn="ctr">
              <a:buNone/>
            </a:pPr>
            <a:r>
              <a:rPr lang="he-IL" sz="4600" dirty="0" smtClean="0"/>
              <a:t>וַתֹּאמֶר </a:t>
            </a:r>
            <a:r>
              <a:rPr lang="he-IL" sz="4600" dirty="0"/>
              <a:t>לֵאָה בגד בָּא גָד וַתִּקְרָא אֶת שְׁמוֹ גָּד:</a:t>
            </a:r>
          </a:p>
          <a:p>
            <a:pPr marL="82296" indent="0" algn="ctr">
              <a:buNone/>
            </a:pPr>
            <a:endParaRPr lang="he-IL" sz="4600" dirty="0"/>
          </a:p>
        </p:txBody>
      </p:sp>
    </p:spTree>
    <p:extLst>
      <p:ext uri="{BB962C8B-B14F-4D97-AF65-F5344CB8AC3E}">
        <p14:creationId xmlns:p14="http://schemas.microsoft.com/office/powerpoint/2010/main" val="327158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ד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7056784" cy="3048001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buNone/>
            </a:pPr>
            <a:r>
              <a:rPr lang="he-IL" sz="4000" dirty="0">
                <a:solidFill>
                  <a:srgbClr val="00B050"/>
                </a:solidFill>
              </a:rPr>
              <a:t> </a:t>
            </a:r>
            <a:r>
              <a:rPr lang="he-IL" sz="24000" dirty="0" smtClean="0">
                <a:solidFill>
                  <a:srgbClr val="00B050"/>
                </a:solidFill>
              </a:rPr>
              <a:t>סוג של פרחים\ זרעים  שבן הביא </a:t>
            </a:r>
            <a:r>
              <a:rPr lang="he-IL" sz="24000" dirty="0" err="1" smtClean="0">
                <a:solidFill>
                  <a:srgbClr val="00B050"/>
                </a:solidFill>
              </a:rPr>
              <a:t>לאימו</a:t>
            </a:r>
            <a:endParaRPr lang="he-IL" sz="24000" dirty="0" smtClean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24000" dirty="0" smtClean="0">
                <a:solidFill>
                  <a:srgbClr val="00B050"/>
                </a:solidFill>
              </a:rPr>
              <a:t> </a:t>
            </a:r>
            <a:endParaRPr lang="he-IL" sz="2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20888"/>
            <a:ext cx="7416824" cy="3264025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buNone/>
            </a:pPr>
            <a:r>
              <a:rPr lang="he-IL" sz="6400" b="1" dirty="0" smtClean="0">
                <a:solidFill>
                  <a:srgbClr val="00B050"/>
                </a:solidFill>
              </a:rPr>
              <a:t> </a:t>
            </a:r>
            <a:r>
              <a:rPr lang="he-IL" sz="19200" b="1" dirty="0" smtClean="0">
                <a:solidFill>
                  <a:srgbClr val="00B050"/>
                </a:solidFill>
              </a:rPr>
              <a:t>דודאים </a:t>
            </a:r>
          </a:p>
          <a:p>
            <a:pPr marL="82296" indent="0" algn="ctr">
              <a:buNone/>
            </a:pPr>
            <a:endParaRPr lang="he-IL" sz="6000" dirty="0"/>
          </a:p>
          <a:p>
            <a:pPr marL="82296" indent="0" algn="ctr">
              <a:buNone/>
            </a:pPr>
            <a:r>
              <a:rPr lang="he-IL" sz="6000" dirty="0" smtClean="0"/>
              <a:t> </a:t>
            </a:r>
            <a:r>
              <a:rPr lang="he-IL" sz="12800" dirty="0"/>
              <a:t>וַיֵּלֶךְ רְאוּבֵן בִּימֵי קְצִיר חִטִּים וַיִּמְצָא דוּדָאִים בַּשָּׂדֶה וַיָּבֵא אֹתָם אֶל לֵאָה אִמּוֹ וַתֹּאמֶר רָחֵל אֶל לֵאָה תְּנִי נָא לִי מִדּוּדָאֵי בְּנֵךְ:</a:t>
            </a:r>
          </a:p>
          <a:p>
            <a:pPr marL="82296" indent="0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5305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ד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בת יעקב ולאה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36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דינה </a:t>
            </a:r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וְאַחַר יָלְדָה בַּת וַתִּקְרָא אֶת שְׁמָהּ דִּינָה:</a:t>
            </a:r>
          </a:p>
          <a:p>
            <a:pPr marL="82296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3987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ד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200800" cy="3456384"/>
          </a:xfrm>
        </p:spPr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בנה הראשון של </a:t>
            </a:r>
            <a:r>
              <a:rPr lang="he-IL" sz="6000" b="1" dirty="0" err="1" smtClean="0">
                <a:solidFill>
                  <a:srgbClr val="00B050"/>
                </a:solidFill>
              </a:rPr>
              <a:t>בילהה</a:t>
            </a:r>
            <a:r>
              <a:rPr lang="he-IL" sz="6000" b="1" dirty="0" smtClean="0">
                <a:solidFill>
                  <a:srgbClr val="00B050"/>
                </a:solidFill>
              </a:rPr>
              <a:t> שפחת רחל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8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276872"/>
            <a:ext cx="7560840" cy="3384376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דן </a:t>
            </a:r>
            <a:endParaRPr lang="he-IL" sz="4000" dirty="0"/>
          </a:p>
          <a:p>
            <a:pPr marL="82296" indent="0" algn="ctr">
              <a:buNone/>
            </a:pPr>
            <a:r>
              <a:rPr lang="he-IL" sz="3600" dirty="0" smtClean="0"/>
              <a:t> </a:t>
            </a:r>
            <a:r>
              <a:rPr lang="he-IL" sz="3200" dirty="0" err="1"/>
              <a:t>וַתַּהַר</a:t>
            </a:r>
            <a:r>
              <a:rPr lang="he-IL" sz="3200" dirty="0"/>
              <a:t> בִּלְהָה וַתֵּלֶד לְיַעֲקֹב בֵּן:</a:t>
            </a:r>
          </a:p>
          <a:p>
            <a:pPr marL="82296" indent="0" algn="ctr">
              <a:buNone/>
            </a:pPr>
            <a:r>
              <a:rPr lang="he-IL" sz="3200" dirty="0" smtClean="0"/>
              <a:t>וַתֹּאמֶר </a:t>
            </a:r>
            <a:r>
              <a:rPr lang="he-IL" sz="3200" dirty="0"/>
              <a:t>רָחֵל </a:t>
            </a:r>
            <a:r>
              <a:rPr lang="he-IL" sz="3200" dirty="0" err="1"/>
              <a:t>דָּנַנִּי</a:t>
            </a:r>
            <a:r>
              <a:rPr lang="he-IL" sz="3200" dirty="0"/>
              <a:t> </a:t>
            </a:r>
            <a:r>
              <a:rPr lang="he-IL" sz="3200" dirty="0" err="1"/>
              <a:t>אֱלֹהִים</a:t>
            </a:r>
            <a:r>
              <a:rPr lang="he-IL" sz="3200" dirty="0"/>
              <a:t> וְגַם שָׁמַע בְּקֹלִי </a:t>
            </a:r>
            <a:r>
              <a:rPr lang="he-IL" sz="3200" dirty="0" err="1"/>
              <a:t>וַיִּתֶּן</a:t>
            </a:r>
            <a:r>
              <a:rPr lang="he-IL" sz="3200" dirty="0"/>
              <a:t> לִי בֵּן עַל כֵּן קָרְאָה</a:t>
            </a:r>
            <a:r>
              <a:rPr lang="he-IL" sz="3600" dirty="0"/>
              <a:t> שְׁמוֹ דָּן:</a:t>
            </a:r>
          </a:p>
          <a:p>
            <a:pPr marL="82296"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41600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/>
              <a:t>ז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שפחת לאה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656784" cy="3294856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b="1" dirty="0" smtClean="0">
                <a:solidFill>
                  <a:srgbClr val="00B050"/>
                </a:solidFill>
              </a:rPr>
              <a:t>זילפה </a:t>
            </a:r>
            <a:endParaRPr lang="he-IL" sz="40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dirty="0" err="1"/>
              <a:t>וַיִּתֵּן</a:t>
            </a:r>
            <a:r>
              <a:rPr lang="he-IL" sz="4000" dirty="0"/>
              <a:t> לָבָן לָהּ אֶת זִלְפָּה שִׁפְחָתוֹ לְלֵאָה בִתּוֹ שִׁפְחָה:</a:t>
            </a:r>
          </a:p>
          <a:p>
            <a:pPr marL="82296"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18052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ז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056784" cy="3048001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בנה השישי של לאה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7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272808" cy="345638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sz="3000" b="1" dirty="0" smtClean="0">
                <a:solidFill>
                  <a:srgbClr val="00B050"/>
                </a:solidFill>
              </a:rPr>
              <a:t>זבולון </a:t>
            </a:r>
            <a:endParaRPr lang="he-IL" sz="3000" dirty="0"/>
          </a:p>
          <a:p>
            <a:pPr marL="82296" indent="0" algn="ctr">
              <a:buNone/>
            </a:pPr>
            <a:r>
              <a:rPr lang="he-IL" sz="3000" dirty="0" smtClean="0"/>
              <a:t> </a:t>
            </a:r>
            <a:r>
              <a:rPr lang="he-IL" sz="3000" dirty="0"/>
              <a:t>וַתֹּאמֶר לֵאָה </a:t>
            </a:r>
            <a:r>
              <a:rPr lang="he-IL" sz="3000" dirty="0" err="1"/>
              <a:t>זְבָדַנִי</a:t>
            </a:r>
            <a:r>
              <a:rPr lang="he-IL" sz="3000" dirty="0"/>
              <a:t> </a:t>
            </a:r>
            <a:r>
              <a:rPr lang="he-IL" sz="3000" dirty="0" err="1"/>
              <a:t>אֱלֹהִים</a:t>
            </a:r>
            <a:r>
              <a:rPr lang="he-IL" sz="3000" dirty="0"/>
              <a:t> אֹתִי זֵבֶד טוֹב הַפַּעַם </a:t>
            </a:r>
            <a:r>
              <a:rPr lang="he-IL" sz="3000" dirty="0" err="1"/>
              <a:t>יִזְבְּלֵנִי</a:t>
            </a:r>
            <a:r>
              <a:rPr lang="he-IL" sz="3000" dirty="0"/>
              <a:t> אִישִׁי כִּי יָלַדְתִּי לוֹ שִׁשָּׁה בָנִים וַתִּקְרָא אֶת שְׁמוֹ זְבֻלוּן: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993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ז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חלק  טוב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92896"/>
            <a:ext cx="7416824" cy="2993505"/>
          </a:xfrm>
        </p:spPr>
        <p:txBody>
          <a:bodyPr>
            <a:normAutofit fontScale="92500"/>
          </a:bodyPr>
          <a:lstStyle/>
          <a:p>
            <a:pPr marL="82296"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זבד טוב </a:t>
            </a:r>
            <a:endParaRPr lang="he-IL" sz="2400" dirty="0"/>
          </a:p>
          <a:p>
            <a:pPr marL="82296" indent="0" algn="ctr">
              <a:buNone/>
            </a:pPr>
            <a:r>
              <a:rPr lang="he-IL" sz="3500" dirty="0" smtClean="0"/>
              <a:t>וַתֹּאמֶר </a:t>
            </a:r>
            <a:r>
              <a:rPr lang="he-IL" sz="3500" dirty="0"/>
              <a:t>לֵאָה </a:t>
            </a:r>
            <a:r>
              <a:rPr lang="he-IL" sz="3500" dirty="0" err="1"/>
              <a:t>זְבָדַנִי</a:t>
            </a:r>
            <a:r>
              <a:rPr lang="he-IL" sz="3500" dirty="0"/>
              <a:t> </a:t>
            </a:r>
            <a:r>
              <a:rPr lang="he-IL" sz="3500" dirty="0" err="1"/>
              <a:t>אֱלֹהִים</a:t>
            </a:r>
            <a:r>
              <a:rPr lang="he-IL" sz="3500" dirty="0"/>
              <a:t> אֹתִי זֵבֶד טוֹב הַפַּעַם </a:t>
            </a:r>
            <a:r>
              <a:rPr lang="he-IL" sz="3500" dirty="0" err="1"/>
              <a:t>יִזְבְּלֵנִי</a:t>
            </a:r>
            <a:r>
              <a:rPr lang="he-IL" sz="3500" dirty="0"/>
              <a:t> אִישִׁי כִּי יָלַדְתִּי לוֹ שִׁשָּׁה בָנִים וַתִּקְרָא אֶת שְׁמוֹ זְבֻלוּן:</a:t>
            </a:r>
          </a:p>
          <a:p>
            <a:pPr marL="82296" indent="0">
              <a:buNone/>
            </a:pPr>
            <a:endParaRPr lang="he-IL" sz="2600" dirty="0"/>
          </a:p>
        </p:txBody>
      </p:sp>
    </p:spTree>
    <p:extLst>
      <p:ext uri="{BB962C8B-B14F-4D97-AF65-F5344CB8AC3E}">
        <p14:creationId xmlns:p14="http://schemas.microsoft.com/office/powerpoint/2010/main" val="404563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הרהורים ודמיונות  בלילה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76872"/>
            <a:ext cx="7200800" cy="3209529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חלום </a:t>
            </a:r>
            <a:endParaRPr lang="he-IL" sz="48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3000" dirty="0" smtClean="0"/>
              <a:t> </a:t>
            </a:r>
            <a:r>
              <a:rPr lang="he-IL" sz="3000" dirty="0" err="1"/>
              <a:t>וַיַּחֲלֹם</a:t>
            </a:r>
            <a:r>
              <a:rPr lang="he-IL" sz="3000" dirty="0"/>
              <a:t> וְהִנֵּה סֻלָּם מֻצָּב אַרְצָה וְרֹאשׁוֹ מַגִּיעַ הַשָּׁמָיְמָה וְהִנֵּה מַלְאֲכֵי </a:t>
            </a:r>
            <a:r>
              <a:rPr lang="he-IL" sz="3000" dirty="0" err="1"/>
              <a:t>אֱלֹהִים</a:t>
            </a:r>
            <a:r>
              <a:rPr lang="he-IL" sz="3000" dirty="0"/>
              <a:t> עֹלִים וְיֹרְדִים בּוֹ:</a:t>
            </a:r>
          </a:p>
          <a:p>
            <a:pPr marL="82296" indent="0" algn="ctr">
              <a:buNone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5432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ח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>
                <a:solidFill>
                  <a:srgbClr val="00B050"/>
                </a:solidFill>
              </a:rPr>
              <a:t>יובש </a:t>
            </a:r>
          </a:p>
          <a:p>
            <a:pPr algn="ctr"/>
            <a:endParaRPr lang="he-IL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89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7056784" cy="3048001"/>
          </a:xfrm>
        </p:spPr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700" b="1" dirty="0" smtClean="0">
                <a:solidFill>
                  <a:srgbClr val="00B050"/>
                </a:solidFill>
              </a:rPr>
              <a:t>חורב</a:t>
            </a:r>
            <a:endParaRPr lang="he-IL" sz="67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6700" dirty="0" smtClean="0"/>
              <a:t>הָיִיתִי </a:t>
            </a:r>
            <a:r>
              <a:rPr lang="he-IL" sz="6700" dirty="0"/>
              <a:t>בַיּוֹם אֲכָלַנִי חֹרֶב וְקֶרַח בַּלָּיְלָה </a:t>
            </a:r>
            <a:r>
              <a:rPr lang="he-IL" sz="6700" dirty="0" err="1"/>
              <a:t>וַתִּדַּד</a:t>
            </a:r>
            <a:r>
              <a:rPr lang="he-IL" sz="6700" dirty="0"/>
              <a:t> שְׁנָתִי מֵעֵינָי:</a:t>
            </a:r>
          </a:p>
          <a:p>
            <a:pPr marL="82296" indent="0" algn="ctr">
              <a:buNone/>
            </a:pPr>
            <a:endParaRPr lang="he-IL" sz="6700" dirty="0"/>
          </a:p>
        </p:txBody>
      </p:sp>
    </p:spTree>
    <p:extLst>
      <p:ext uri="{BB962C8B-B14F-4D97-AF65-F5344CB8AC3E}">
        <p14:creationId xmlns:p14="http://schemas.microsoft.com/office/powerpoint/2010/main" val="38369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ח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מקום מגורי לבן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0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348880"/>
            <a:ext cx="7416824" cy="3240360"/>
          </a:xfrm>
        </p:spPr>
        <p:txBody>
          <a:bodyPr>
            <a:normAutofit fontScale="77500" lnSpcReduction="20000"/>
          </a:bodyPr>
          <a:lstStyle/>
          <a:p>
            <a:pPr marL="82296" indent="0" algn="ctr">
              <a:buNone/>
            </a:pPr>
            <a:r>
              <a:rPr lang="he-IL" sz="3800" b="1" dirty="0" smtClean="0">
                <a:solidFill>
                  <a:srgbClr val="00B050"/>
                </a:solidFill>
              </a:rPr>
              <a:t> </a:t>
            </a:r>
            <a:r>
              <a:rPr lang="he-IL" sz="7700" b="1" dirty="0" err="1" smtClean="0">
                <a:solidFill>
                  <a:srgbClr val="00B050"/>
                </a:solidFill>
              </a:rPr>
              <a:t>חרן</a:t>
            </a:r>
            <a:r>
              <a:rPr lang="he-IL" sz="7700" b="1" dirty="0" smtClean="0">
                <a:solidFill>
                  <a:srgbClr val="00B050"/>
                </a:solidFill>
              </a:rPr>
              <a:t> </a:t>
            </a:r>
            <a:endParaRPr lang="he-IL" sz="4000" dirty="0"/>
          </a:p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dirty="0"/>
              <a:t>וַיֹּאמֶר לָהֶם יַעֲקֹב אַחַי מֵאַיִן אַתֶּם וַיֹּאמְרוּ מֵחָרָן אֲנָחְנוּ:</a:t>
            </a:r>
          </a:p>
          <a:p>
            <a:pPr marL="82296" indent="0" algn="ctr">
              <a:buNone/>
            </a:pPr>
            <a:r>
              <a:rPr lang="he-IL" sz="4000" dirty="0" smtClean="0"/>
              <a:t> וַיֹּאמֶר </a:t>
            </a:r>
            <a:r>
              <a:rPr lang="he-IL" sz="4000" dirty="0"/>
              <a:t>לָהֶם הַיְדַעְתֶּם אֶת לָבָן בֶּן </a:t>
            </a:r>
            <a:r>
              <a:rPr lang="he-IL" sz="4000" dirty="0" err="1"/>
              <a:t>נָחוֹר</a:t>
            </a:r>
            <a:r>
              <a:rPr lang="he-IL" sz="4000" dirty="0"/>
              <a:t> וַיֹּאמְרוּ יָדָעְנוּ</a:t>
            </a:r>
            <a:r>
              <a:rPr lang="he-IL" sz="2300" dirty="0"/>
              <a:t>:</a:t>
            </a:r>
          </a:p>
          <a:p>
            <a:pPr marL="82296" indent="0">
              <a:buNone/>
            </a:pPr>
            <a:endParaRPr lang="he-IL" sz="2300" dirty="0"/>
          </a:p>
        </p:txBody>
      </p:sp>
    </p:spTree>
    <p:extLst>
      <p:ext uri="{BB962C8B-B14F-4D97-AF65-F5344CB8AC3E}">
        <p14:creationId xmlns:p14="http://schemas.microsoft.com/office/powerpoint/2010/main" val="167333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ט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בהמה בעלת מום אשר מסכן את חייה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272808" cy="3048001"/>
          </a:xfrm>
        </p:spPr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he-IL" sz="4200" b="1" dirty="0" smtClean="0">
                <a:solidFill>
                  <a:srgbClr val="00B050"/>
                </a:solidFill>
              </a:rPr>
              <a:t> </a:t>
            </a:r>
            <a:r>
              <a:rPr lang="he-IL" sz="6400" b="1" dirty="0" smtClean="0">
                <a:solidFill>
                  <a:srgbClr val="00B050"/>
                </a:solidFill>
              </a:rPr>
              <a:t>טריפה </a:t>
            </a:r>
          </a:p>
          <a:p>
            <a:pPr marL="82296" indent="0" algn="ctr">
              <a:buNone/>
            </a:pPr>
            <a:r>
              <a:rPr lang="he-IL" sz="3300" dirty="0" smtClean="0"/>
              <a:t> </a:t>
            </a:r>
            <a:r>
              <a:rPr lang="he-IL" sz="3300" dirty="0"/>
              <a:t>טְרֵפָה לֹא הֵבֵאתִי אֵלֶיךָ אָנֹכִי </a:t>
            </a:r>
            <a:r>
              <a:rPr lang="he-IL" sz="3300" dirty="0" err="1"/>
              <a:t>אֲחַטֶּנָּה</a:t>
            </a:r>
            <a:r>
              <a:rPr lang="he-IL" sz="3300" dirty="0"/>
              <a:t> מִיָּדִי תְּבַקְשֶׁנָּה גְּנֻבְתִי יוֹם וּגְנֻבְתִי לָיְלָה:</a:t>
            </a:r>
          </a:p>
          <a:p>
            <a:pPr marL="82296" indent="0" algn="ctr">
              <a:buNone/>
            </a:pP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214241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ט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6840760" cy="3281537"/>
          </a:xfrm>
        </p:spPr>
        <p:txBody>
          <a:bodyPr>
            <a:normAutofit fontScale="85000" lnSpcReduction="10000"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סוג גוון  בצאן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( כבשים \ עיזים \ תיישים)</a:t>
            </a:r>
          </a:p>
          <a:p>
            <a:pPr marL="82296" indent="0">
              <a:buNone/>
            </a:pPr>
            <a:endParaRPr lang="he-IL" dirty="0" smtClean="0"/>
          </a:p>
          <a:p>
            <a:pPr marL="82296" indent="0">
              <a:buNone/>
            </a:pPr>
            <a:endParaRPr lang="he-IL" dirty="0" smtClean="0"/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3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132856"/>
            <a:ext cx="7632848" cy="3600400"/>
          </a:xfrm>
        </p:spPr>
        <p:txBody>
          <a:bodyPr>
            <a:normAutofit fontScale="62500" lnSpcReduction="20000"/>
          </a:bodyPr>
          <a:lstStyle/>
          <a:p>
            <a:pPr marL="82296" indent="0"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sz="8600" b="1" dirty="0" smtClean="0">
                <a:solidFill>
                  <a:srgbClr val="00B050"/>
                </a:solidFill>
              </a:rPr>
              <a:t>טלואים </a:t>
            </a:r>
            <a:endParaRPr lang="he-IL" sz="86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8600" dirty="0" smtClean="0"/>
              <a:t> </a:t>
            </a:r>
            <a:r>
              <a:rPr lang="he-IL" sz="8600" dirty="0"/>
              <a:t>וַיֶּחֱמוּ הַצֹּאן אֶל הַמַּקְלוֹת </a:t>
            </a:r>
            <a:r>
              <a:rPr lang="he-IL" sz="8600" dirty="0" err="1"/>
              <a:t>וַתֵּלַדְן</a:t>
            </a:r>
            <a:r>
              <a:rPr lang="he-IL" sz="8600" dirty="0"/>
              <a:t>ָ הַצֹּאן </a:t>
            </a:r>
            <a:r>
              <a:rPr lang="he-IL" sz="8600" dirty="0" err="1"/>
              <a:t>עֲקֻדִּים</a:t>
            </a:r>
            <a:r>
              <a:rPr lang="he-IL" sz="8600" dirty="0"/>
              <a:t> נְקֻדִּים וּטְלֻאִים:</a:t>
            </a:r>
          </a:p>
          <a:p>
            <a:pPr marL="82296" indent="0" algn="ctr">
              <a:buNone/>
            </a:pPr>
            <a:endParaRPr lang="he-IL" sz="8600" dirty="0" smtClean="0"/>
          </a:p>
          <a:p>
            <a:pPr marL="82296" indent="0">
              <a:buNone/>
            </a:pP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12" y="2132856"/>
            <a:ext cx="229775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5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י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בנם הרביעי של יעקב  ולאה </a:t>
            </a:r>
          </a:p>
        </p:txBody>
      </p:sp>
    </p:spTree>
    <p:extLst>
      <p:ext uri="{BB962C8B-B14F-4D97-AF65-F5344CB8AC3E}">
        <p14:creationId xmlns:p14="http://schemas.microsoft.com/office/powerpoint/2010/main" val="3043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204864"/>
            <a:ext cx="6912768" cy="3456384"/>
          </a:xfrm>
        </p:spPr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he-IL" sz="11400" b="1" dirty="0" smtClean="0">
                <a:solidFill>
                  <a:srgbClr val="00B050"/>
                </a:solidFill>
              </a:rPr>
              <a:t> יהודה</a:t>
            </a:r>
          </a:p>
          <a:p>
            <a:pPr marL="82296" indent="0" algn="ctr">
              <a:buNone/>
            </a:pPr>
            <a:r>
              <a:rPr lang="he-IL" sz="5100" dirty="0" err="1" smtClean="0"/>
              <a:t>וַתַּהַר</a:t>
            </a:r>
            <a:r>
              <a:rPr lang="he-IL" sz="5100" dirty="0" smtClean="0"/>
              <a:t> </a:t>
            </a:r>
            <a:r>
              <a:rPr lang="he-IL" sz="5100" dirty="0"/>
              <a:t>עוֹד וַתֵּלֶד בֵּן וַתֹּאמֶר הַפַּעַם אוֹדֶה אֶת </a:t>
            </a:r>
            <a:r>
              <a:rPr lang="he-IL" sz="5100" dirty="0" err="1"/>
              <a:t>יְקֹוָק</a:t>
            </a:r>
            <a:r>
              <a:rPr lang="he-IL" sz="5100" dirty="0"/>
              <a:t> עַל כֵּן קָרְאָה שְׁמוֹ יְהוּדָה וַתַּעֲמֹד מִלֶּדֶת: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41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י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בנם  הראשון של יעקב ורחל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348880"/>
            <a:ext cx="7560840" cy="3366864"/>
          </a:xfrm>
        </p:spPr>
        <p:txBody>
          <a:bodyPr>
            <a:normAutofit fontScale="55000" lnSpcReduction="20000"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7300" b="1" dirty="0" smtClean="0">
                <a:solidFill>
                  <a:srgbClr val="00B050"/>
                </a:solidFill>
              </a:rPr>
              <a:t>יוסף </a:t>
            </a:r>
            <a:endParaRPr lang="he-IL" sz="73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5100" dirty="0" smtClean="0"/>
              <a:t> </a:t>
            </a:r>
            <a:r>
              <a:rPr lang="he-IL" sz="5100" dirty="0" err="1"/>
              <a:t>וַיִּזְכֹּר</a:t>
            </a:r>
            <a:r>
              <a:rPr lang="he-IL" sz="5100" dirty="0"/>
              <a:t> </a:t>
            </a:r>
            <a:r>
              <a:rPr lang="he-IL" sz="5100" dirty="0" err="1"/>
              <a:t>אֱלֹהִים</a:t>
            </a:r>
            <a:r>
              <a:rPr lang="he-IL" sz="5100" dirty="0"/>
              <a:t> אֶת רָחֵל וַיִּשְׁמַע אֵלֶיהָ </a:t>
            </a:r>
            <a:r>
              <a:rPr lang="he-IL" sz="5100" dirty="0" err="1"/>
              <a:t>אֱלֹהִים</a:t>
            </a:r>
            <a:r>
              <a:rPr lang="he-IL" sz="5100" dirty="0"/>
              <a:t> וַיִּפְתַּח אֶת רַחְמָהּ:</a:t>
            </a:r>
          </a:p>
          <a:p>
            <a:pPr marL="82296" indent="0" algn="ctr">
              <a:buNone/>
            </a:pPr>
            <a:r>
              <a:rPr lang="he-IL" sz="5100" dirty="0" smtClean="0"/>
              <a:t> </a:t>
            </a:r>
            <a:r>
              <a:rPr lang="he-IL" sz="5100" dirty="0" err="1"/>
              <a:t>וַתַּהַר</a:t>
            </a:r>
            <a:r>
              <a:rPr lang="he-IL" sz="5100" dirty="0"/>
              <a:t> וַתֵּלֶד בֵּן וַתֹּאמֶר אָסַף </a:t>
            </a:r>
            <a:r>
              <a:rPr lang="he-IL" sz="5100" dirty="0" err="1"/>
              <a:t>אֱלֹהִים</a:t>
            </a:r>
            <a:r>
              <a:rPr lang="he-IL" sz="5100" dirty="0"/>
              <a:t> אֶת חֶרְפָּתִי</a:t>
            </a:r>
            <a:r>
              <a:rPr lang="he-IL" sz="5100" dirty="0" smtClean="0"/>
              <a:t>: </a:t>
            </a:r>
            <a:r>
              <a:rPr lang="he-IL" sz="5100" dirty="0"/>
              <a:t>וַתִּקְרָא אֶת שְׁמוֹ יוֹסֵף </a:t>
            </a:r>
            <a:r>
              <a:rPr lang="he-IL" sz="5100" dirty="0" err="1"/>
              <a:t>לֵאמֹר</a:t>
            </a:r>
            <a:r>
              <a:rPr lang="he-IL" sz="5100" dirty="0"/>
              <a:t> יֹסֵף </a:t>
            </a:r>
            <a:r>
              <a:rPr lang="he-IL" sz="5100" dirty="0" err="1"/>
              <a:t>יְקֹוָק</a:t>
            </a:r>
            <a:r>
              <a:rPr lang="he-IL" sz="5100" dirty="0"/>
              <a:t> לִי בֵּן אַחֵר:</a:t>
            </a:r>
          </a:p>
          <a:p>
            <a:pPr marL="82296" indent="0" algn="ctr">
              <a:buNone/>
            </a:pP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61336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י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344816" cy="329485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הבן שנולד  לאחר נתינת הדודאים לרחל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6800800" cy="3222848"/>
          </a:xfrm>
        </p:spPr>
        <p:txBody>
          <a:bodyPr>
            <a:normAutofit fontScale="62500" lnSpcReduction="20000"/>
          </a:bodyPr>
          <a:lstStyle/>
          <a:p>
            <a:pPr marL="82296" indent="0"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sz="8000" b="1" dirty="0" smtClean="0">
                <a:solidFill>
                  <a:srgbClr val="00B050"/>
                </a:solidFill>
              </a:rPr>
              <a:t>יששכר</a:t>
            </a:r>
            <a:endParaRPr lang="he-IL" sz="80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5900" dirty="0" smtClean="0"/>
              <a:t> </a:t>
            </a:r>
            <a:r>
              <a:rPr lang="he-IL" sz="5900" dirty="0"/>
              <a:t>וַתֹּאמֶר לֵאָה נָתַן </a:t>
            </a:r>
            <a:r>
              <a:rPr lang="he-IL" sz="5900" dirty="0" err="1"/>
              <a:t>אֱלֹהִים</a:t>
            </a:r>
            <a:r>
              <a:rPr lang="he-IL" sz="5900" dirty="0"/>
              <a:t> שְׂכָרִי אֲשֶׁר נָתַתִּי שִׁפְחָתִי לְאִישִׁי וַתִּקְרָא שְׁמוֹ יִשָּׂשכָר:</a:t>
            </a:r>
          </a:p>
          <a:p>
            <a:pPr marL="82296" indent="0" algn="ctr">
              <a:buNone/>
            </a:pPr>
            <a:endParaRPr lang="he-IL" sz="5900" dirty="0" smtClean="0"/>
          </a:p>
          <a:p>
            <a:pPr marL="82296" indent="0">
              <a:buNone/>
            </a:pPr>
            <a:endParaRPr lang="he-IL" dirty="0" smtClean="0"/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407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כ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כלי נגינה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059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7200800" cy="3281537"/>
          </a:xfrm>
        </p:spPr>
        <p:txBody>
          <a:bodyPr>
            <a:normAutofit fontScale="92500"/>
          </a:bodyPr>
          <a:lstStyle/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700" b="1" dirty="0" smtClean="0">
                <a:solidFill>
                  <a:srgbClr val="00B050"/>
                </a:solidFill>
              </a:rPr>
              <a:t>כינור </a:t>
            </a:r>
          </a:p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dirty="0"/>
              <a:t>לָמָּה נַחְבֵּאתָ </a:t>
            </a:r>
            <a:r>
              <a:rPr lang="he-IL" sz="4000" dirty="0" err="1"/>
              <a:t>לִבְרֹח</a:t>
            </a:r>
            <a:r>
              <a:rPr lang="he-IL" sz="4000" dirty="0"/>
              <a:t>ַ </a:t>
            </a:r>
            <a:r>
              <a:rPr lang="he-IL" sz="4000" dirty="0" err="1"/>
              <a:t>וַתִּגְנֹב</a:t>
            </a:r>
            <a:r>
              <a:rPr lang="he-IL" sz="4000" dirty="0"/>
              <a:t> אֹתִי וְלֹא הִגַּדְתָּ לִּי וָאֲשַׁלֵּחֲךָ בְּשִׂמְחָה וּבְשִׁרִים </a:t>
            </a:r>
            <a:r>
              <a:rPr lang="he-IL" sz="4000" dirty="0" err="1"/>
              <a:t>בְּתֹף</a:t>
            </a:r>
            <a:r>
              <a:rPr lang="he-IL" sz="4000" dirty="0"/>
              <a:t> </a:t>
            </a:r>
            <a:r>
              <a:rPr lang="he-IL" sz="4000" dirty="0" err="1"/>
              <a:t>וּבְכִנּוֹר</a:t>
            </a:r>
            <a:r>
              <a:rPr lang="he-IL" sz="4000" dirty="0"/>
              <a:t>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3170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כ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ממשפחת הצאן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16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76872"/>
            <a:ext cx="6984776" cy="3528392"/>
          </a:xfrm>
        </p:spPr>
        <p:txBody>
          <a:bodyPr>
            <a:normAutofit fontScale="85000" lnSpcReduction="20000"/>
          </a:bodyPr>
          <a:lstStyle/>
          <a:p>
            <a:pPr marL="82296" indent="0" algn="ctr">
              <a:buNone/>
            </a:pPr>
            <a:r>
              <a:rPr lang="he-IL" sz="4600" b="1" dirty="0" smtClean="0">
                <a:solidFill>
                  <a:srgbClr val="00B050"/>
                </a:solidFill>
              </a:rPr>
              <a:t> </a:t>
            </a:r>
            <a:r>
              <a:rPr lang="he-IL" sz="7700" b="1" dirty="0" smtClean="0">
                <a:solidFill>
                  <a:srgbClr val="00B050"/>
                </a:solidFill>
              </a:rPr>
              <a:t>כבשים \ כשבים </a:t>
            </a:r>
          </a:p>
          <a:p>
            <a:pPr marL="82296" indent="0" algn="ctr">
              <a:buNone/>
            </a:pPr>
            <a:r>
              <a:rPr lang="he-IL" sz="3600" dirty="0" smtClean="0"/>
              <a:t> </a:t>
            </a:r>
            <a:r>
              <a:rPr lang="he-IL" sz="3600" dirty="0"/>
              <a:t>אֶעֱבֹר בְּכָל צֹאנְךָ הַיּוֹם הָסֵר מִשָּׁם כָּל שֶׂה נָקֹד וְטָלוּא וְכָל שֶׂה חוּם </a:t>
            </a:r>
            <a:r>
              <a:rPr lang="he-IL" sz="3600" dirty="0" err="1"/>
              <a:t>בַּכְּשָׂבִים</a:t>
            </a:r>
            <a:r>
              <a:rPr lang="he-IL" sz="3600" dirty="0"/>
              <a:t> וְטָלוּא וְנָקֹד בָּעִזִּים וְהָיָה שְׂכָרִי: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466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חותנו של יעקב 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ואבי נשותיו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95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104359"/>
            <a:ext cx="7632848" cy="4348978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he-IL" dirty="0" smtClean="0"/>
              <a:t>          </a:t>
            </a:r>
            <a:r>
              <a:rPr lang="he-IL" sz="2400" dirty="0" smtClean="0"/>
              <a:t>יצחק -רבקה                                 בתואל </a:t>
            </a:r>
          </a:p>
          <a:p>
            <a:pPr marL="82296" indent="0" algn="ctr">
              <a:buNone/>
            </a:pPr>
            <a:endParaRPr lang="he-IL" dirty="0" smtClean="0"/>
          </a:p>
          <a:p>
            <a:pPr marL="82296" indent="0" algn="ctr">
              <a:buNone/>
            </a:pPr>
            <a:r>
              <a:rPr lang="he-IL" sz="2200" dirty="0" smtClean="0"/>
              <a:t>     </a:t>
            </a:r>
          </a:p>
          <a:p>
            <a:pPr marL="82296" indent="0" algn="ctr">
              <a:buNone/>
            </a:pPr>
            <a:r>
              <a:rPr lang="he-IL" sz="2200" dirty="0" smtClean="0"/>
              <a:t>  לבן</a:t>
            </a:r>
          </a:p>
          <a:p>
            <a:pPr marL="82296" indent="0">
              <a:buNone/>
            </a:pPr>
            <a:r>
              <a:rPr lang="he-IL" dirty="0" smtClean="0"/>
              <a:t>           </a:t>
            </a:r>
          </a:p>
          <a:p>
            <a:pPr marL="82296" indent="0">
              <a:buNone/>
            </a:pPr>
            <a:r>
              <a:rPr lang="he-IL" sz="1900" dirty="0" smtClean="0"/>
              <a:t>          </a:t>
            </a:r>
            <a:r>
              <a:rPr lang="he-IL" sz="2400" dirty="0" smtClean="0"/>
              <a:t>יעקב-לאה                                                                          יעקב-רחל </a:t>
            </a:r>
          </a:p>
          <a:p>
            <a:pPr marL="82296" indent="0">
              <a:buNone/>
            </a:pPr>
            <a:r>
              <a:rPr lang="he-IL" sz="2100" b="1" dirty="0" smtClean="0"/>
              <a:t>                                                             בני  השפחות</a:t>
            </a:r>
            <a:endParaRPr lang="he-IL" sz="2100" b="1" dirty="0"/>
          </a:p>
          <a:p>
            <a:pPr marL="82296" indent="0">
              <a:buNone/>
            </a:pPr>
            <a:r>
              <a:rPr lang="he-IL" sz="2100" b="1" dirty="0" smtClean="0">
                <a:solidFill>
                  <a:srgbClr val="00B050"/>
                </a:solidFill>
              </a:rPr>
              <a:t>    ראובן, שמעון                                       גד ואשר                                        </a:t>
            </a:r>
            <a:r>
              <a:rPr lang="he-IL" sz="2100" b="1" dirty="0" err="1" smtClean="0">
                <a:solidFill>
                  <a:srgbClr val="00B050"/>
                </a:solidFill>
              </a:rPr>
              <a:t>יוסף,בנימין</a:t>
            </a:r>
            <a:endParaRPr lang="he-IL" sz="2100" b="1" dirty="0" smtClean="0">
              <a:solidFill>
                <a:srgbClr val="00B050"/>
              </a:solidFill>
            </a:endParaRPr>
          </a:p>
          <a:p>
            <a:pPr marL="82296" indent="0">
              <a:buNone/>
            </a:pPr>
            <a:r>
              <a:rPr lang="he-IL" sz="2100" b="1" dirty="0" smtClean="0">
                <a:solidFill>
                  <a:srgbClr val="00B050"/>
                </a:solidFill>
              </a:rPr>
              <a:t>     לוי , יהודה                                          דן ונפתלי </a:t>
            </a:r>
          </a:p>
          <a:p>
            <a:pPr marL="82296" indent="0">
              <a:buNone/>
            </a:pPr>
            <a:r>
              <a:rPr lang="he-IL" sz="2100" b="1" dirty="0" smtClean="0">
                <a:solidFill>
                  <a:srgbClr val="00B050"/>
                </a:solidFill>
              </a:rPr>
              <a:t>    יששכר ,זבולון </a:t>
            </a:r>
          </a:p>
          <a:p>
            <a:pPr marL="82296" indent="0">
              <a:buNone/>
            </a:pPr>
            <a:r>
              <a:rPr lang="he-IL" sz="2100" b="1" dirty="0" smtClean="0">
                <a:solidFill>
                  <a:srgbClr val="00B050"/>
                </a:solidFill>
              </a:rPr>
              <a:t> </a:t>
            </a:r>
          </a:p>
          <a:p>
            <a:pPr marL="82296" indent="0">
              <a:buNone/>
            </a:pPr>
            <a:endParaRPr lang="he-IL" dirty="0"/>
          </a:p>
        </p:txBody>
      </p:sp>
      <p:sp>
        <p:nvSpPr>
          <p:cNvPr id="4" name="חץ שמאלה-ימינה-למעלה 3"/>
          <p:cNvSpPr/>
          <p:nvPr/>
        </p:nvSpPr>
        <p:spPr>
          <a:xfrm>
            <a:off x="2776976" y="3645024"/>
            <a:ext cx="3878080" cy="864096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חץ ימינה 5"/>
          <p:cNvSpPr/>
          <p:nvPr/>
        </p:nvSpPr>
        <p:spPr>
          <a:xfrm>
            <a:off x="5086306" y="2157385"/>
            <a:ext cx="1645933" cy="463416"/>
          </a:xfrm>
          <a:prstGeom prst="rightArrow">
            <a:avLst>
              <a:gd name="adj1" fmla="val 3026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 למטה 6"/>
          <p:cNvSpPr/>
          <p:nvPr/>
        </p:nvSpPr>
        <p:spPr>
          <a:xfrm>
            <a:off x="7380312" y="2564903"/>
            <a:ext cx="360040" cy="1316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ץ למטה 7"/>
          <p:cNvSpPr/>
          <p:nvPr/>
        </p:nvSpPr>
        <p:spPr>
          <a:xfrm>
            <a:off x="7384188" y="4436856"/>
            <a:ext cx="356164" cy="4467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 ימינה 8"/>
          <p:cNvSpPr/>
          <p:nvPr/>
        </p:nvSpPr>
        <p:spPr>
          <a:xfrm rot="19813029">
            <a:off x="4902962" y="3000313"/>
            <a:ext cx="1495956" cy="292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 למטה 9"/>
          <p:cNvSpPr/>
          <p:nvPr/>
        </p:nvSpPr>
        <p:spPr>
          <a:xfrm>
            <a:off x="4490492" y="2593423"/>
            <a:ext cx="339060" cy="5249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חץ למטה 10"/>
          <p:cNvSpPr/>
          <p:nvPr/>
        </p:nvSpPr>
        <p:spPr>
          <a:xfrm>
            <a:off x="1946216" y="4494192"/>
            <a:ext cx="419824" cy="389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25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ל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שמה הקודם של 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בית אל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5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he-IL" sz="2600" b="1" dirty="0" smtClean="0">
                <a:solidFill>
                  <a:srgbClr val="00B050"/>
                </a:solidFill>
              </a:rPr>
              <a:t> </a:t>
            </a:r>
            <a:r>
              <a:rPr lang="he-IL" sz="5200" b="1" dirty="0" smtClean="0">
                <a:solidFill>
                  <a:srgbClr val="00B050"/>
                </a:solidFill>
              </a:rPr>
              <a:t>לוז </a:t>
            </a:r>
            <a:endParaRPr lang="he-IL" sz="52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dirty="0"/>
              <a:t>וַיִּקְרָא אֶת שֵׁם הַמָּקוֹם הַהוּא בֵּית אֵל וְאוּלָם לוּז שֵׁם הָעִיר לָרִאשֹׁנָה:</a:t>
            </a:r>
          </a:p>
          <a:p>
            <a:pPr marL="82296"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421234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ל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כנוי לסעודה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5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000" dirty="0" smtClean="0">
                <a:solidFill>
                  <a:srgbClr val="00B050"/>
                </a:solidFill>
              </a:rPr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לחם </a:t>
            </a:r>
            <a:endParaRPr lang="he-IL" sz="3300" b="1" dirty="0" smtClean="0"/>
          </a:p>
          <a:p>
            <a:pPr marL="82296" indent="0" algn="ctr">
              <a:buNone/>
            </a:pPr>
            <a:r>
              <a:rPr lang="he-IL" sz="3300" dirty="0" smtClean="0"/>
              <a:t> </a:t>
            </a:r>
            <a:r>
              <a:rPr lang="he-IL" sz="3300" dirty="0"/>
              <a:t>וַיִּזְבַּח יַעֲקֹב זֶבַח בָּהָר וַיִּקְרָא לְאֶחָיו לֶאֱכָל לָחֶם וַיֹּאכְלוּ לֶחֶם וַיָּלִינוּ בָּהָר:</a:t>
            </a:r>
          </a:p>
          <a:p>
            <a:pPr marL="82296" indent="0" algn="ctr">
              <a:buNone/>
            </a:pP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136769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שכר עבודה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786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87624" y="1124744"/>
            <a:ext cx="6584776" cy="648072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7344816" cy="404353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500" b="1" dirty="0" smtClean="0">
                <a:solidFill>
                  <a:srgbClr val="00B050"/>
                </a:solidFill>
              </a:rPr>
              <a:t> </a:t>
            </a:r>
            <a:r>
              <a:rPr lang="he-IL" sz="5200" b="1" dirty="0" smtClean="0">
                <a:solidFill>
                  <a:srgbClr val="00B050"/>
                </a:solidFill>
              </a:rPr>
              <a:t>משכורת</a:t>
            </a:r>
          </a:p>
          <a:p>
            <a:pPr marL="82296" indent="0" algn="ctr">
              <a:buNone/>
            </a:pPr>
            <a:r>
              <a:rPr lang="he-IL" sz="3200" dirty="0" smtClean="0">
                <a:solidFill>
                  <a:schemeClr val="accent6"/>
                </a:solidFill>
              </a:rPr>
              <a:t> </a:t>
            </a:r>
            <a:r>
              <a:rPr lang="he-IL" sz="4000" dirty="0">
                <a:solidFill>
                  <a:schemeClr val="accent6"/>
                </a:solidFill>
              </a:rPr>
              <a:t>וַיֹּאמֶר לָבָן לְיַעֲקֹב הֲכִי אָחִי אַתָּה וַעֲבַדְתַּנִי חִנָּם הַגִּידָה לִּי מַה </a:t>
            </a:r>
            <a:r>
              <a:rPr lang="he-IL" sz="4000" dirty="0" err="1">
                <a:solidFill>
                  <a:schemeClr val="accent6"/>
                </a:solidFill>
              </a:rPr>
              <a:t>מַּשְׂכֻּרְתֶּך</a:t>
            </a:r>
            <a:r>
              <a:rPr lang="he-IL" sz="4000" dirty="0">
                <a:solidFill>
                  <a:schemeClr val="accent6"/>
                </a:solidFill>
              </a:rPr>
              <a:t>ָ:</a:t>
            </a:r>
          </a:p>
          <a:p>
            <a:pPr marL="82296" indent="0">
              <a:buNone/>
            </a:pPr>
            <a:endParaRPr lang="he-IL" sz="3200" dirty="0" smtClean="0">
              <a:solidFill>
                <a:schemeClr val="accent6"/>
              </a:solidFill>
            </a:endParaRP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2296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שליח </a:t>
            </a:r>
            <a:r>
              <a:rPr lang="he-IL" sz="6000" b="1" dirty="0" err="1" smtClean="0">
                <a:solidFill>
                  <a:srgbClr val="00B050"/>
                </a:solidFill>
              </a:rPr>
              <a:t>שמיימי</a:t>
            </a:r>
            <a:r>
              <a:rPr lang="he-IL" sz="6000" b="1" dirty="0" smtClean="0">
                <a:solidFill>
                  <a:srgbClr val="00B050"/>
                </a:solidFill>
              </a:rPr>
              <a:t>  רוחני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3648" y="2564904"/>
            <a:ext cx="6400800" cy="3048001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100" b="1" dirty="0" smtClean="0">
                <a:solidFill>
                  <a:srgbClr val="00B050"/>
                </a:solidFill>
              </a:rPr>
              <a:t> </a:t>
            </a:r>
            <a:r>
              <a:rPr lang="he-IL" sz="5200" b="1" dirty="0" smtClean="0">
                <a:solidFill>
                  <a:srgbClr val="00B050"/>
                </a:solidFill>
              </a:rPr>
              <a:t>מלאך </a:t>
            </a:r>
            <a:endParaRPr lang="he-IL" sz="3000" dirty="0"/>
          </a:p>
          <a:p>
            <a:pPr marL="82296" indent="0" algn="ctr">
              <a:buNone/>
            </a:pPr>
            <a:r>
              <a:rPr lang="he-IL" sz="3000" dirty="0" smtClean="0"/>
              <a:t> </a:t>
            </a:r>
            <a:r>
              <a:rPr lang="he-IL" sz="3000" dirty="0" err="1"/>
              <a:t>וַיַּחֲלֹם</a:t>
            </a:r>
            <a:r>
              <a:rPr lang="he-IL" sz="3000" dirty="0"/>
              <a:t> וְהִנֵּה סֻלָּם מֻצָּב אַרְצָה וְרֹאשׁוֹ מַגִּיעַ הַשָּׁמָיְמָה וְהִנֵּה מַלְאֲכֵי </a:t>
            </a:r>
            <a:r>
              <a:rPr lang="he-IL" sz="3000" dirty="0" err="1"/>
              <a:t>אֱלֹהִים</a:t>
            </a:r>
            <a:r>
              <a:rPr lang="he-IL" sz="3000" dirty="0"/>
              <a:t> עֹלִים וְיֹרְדִים בּוֹ:</a:t>
            </a:r>
          </a:p>
          <a:p>
            <a:pPr marL="82296" indent="0" algn="ctr">
              <a:buNone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316086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הפרשה של עשירית מהיבול או הרכוש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4882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76872"/>
            <a:ext cx="6912768" cy="3209529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מעשר </a:t>
            </a:r>
            <a:endParaRPr lang="he-IL" dirty="0"/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וְהָאֶבֶן הַזֹּאת אֲשֶׁר שַׂמְתִּי מַצֵּבָה יִהְיֶה בֵּית </a:t>
            </a:r>
            <a:r>
              <a:rPr lang="he-IL" sz="3200" dirty="0" err="1"/>
              <a:t>אֱלֹהִים</a:t>
            </a:r>
            <a:r>
              <a:rPr lang="he-IL" sz="3200" dirty="0"/>
              <a:t> וְכֹל אֲשֶׁר </a:t>
            </a:r>
            <a:r>
              <a:rPr lang="he-IL" sz="3200" dirty="0" err="1"/>
              <a:t>תִּתֶּן</a:t>
            </a:r>
            <a:r>
              <a:rPr lang="he-IL" sz="3200" dirty="0"/>
              <a:t> לִי עַשֵּׂר </a:t>
            </a:r>
            <a:r>
              <a:rPr lang="he-IL" sz="3200" dirty="0" err="1"/>
              <a:t>אֲעַשְּׂרֶנּו</a:t>
            </a:r>
            <a:r>
              <a:rPr lang="he-IL" sz="3200" dirty="0"/>
              <a:t>ּ לָךְ:</a:t>
            </a:r>
          </a:p>
          <a:p>
            <a:pPr marL="82296" indent="0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5330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600" b="1" dirty="0" smtClean="0">
                <a:solidFill>
                  <a:srgbClr val="00B050"/>
                </a:solidFill>
              </a:rPr>
              <a:t>מסיבה  וסעודה  </a:t>
            </a:r>
            <a:endParaRPr lang="he-IL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204864"/>
            <a:ext cx="7272808" cy="3281537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2800" b="1" dirty="0" smtClean="0">
                <a:solidFill>
                  <a:srgbClr val="00B050"/>
                </a:solidFill>
              </a:rPr>
              <a:t> </a:t>
            </a:r>
            <a:r>
              <a:rPr lang="he-IL" sz="4400" b="1" dirty="0" smtClean="0">
                <a:solidFill>
                  <a:srgbClr val="00B050"/>
                </a:solidFill>
              </a:rPr>
              <a:t>משתה </a:t>
            </a:r>
            <a:endParaRPr lang="he-IL" sz="44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4400" dirty="0" smtClean="0"/>
              <a:t> </a:t>
            </a:r>
            <a:r>
              <a:rPr lang="he-IL" sz="4400" dirty="0" err="1"/>
              <a:t>וַיֶּאֱסֹף</a:t>
            </a:r>
            <a:r>
              <a:rPr lang="he-IL" sz="4400" dirty="0"/>
              <a:t> לָבָן אֶת כָּל אַנְשֵׁי הַמָּקוֹם וַיַּעַשׂ מִשְׁתֶּה:</a:t>
            </a:r>
          </a:p>
          <a:p>
            <a:pPr marL="82296" indent="0" algn="ctr">
              <a:buNone/>
            </a:pP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268292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348880"/>
            <a:ext cx="6800800" cy="3456384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buNone/>
            </a:pPr>
            <a:r>
              <a:rPr lang="he-IL" sz="17600" b="1" dirty="0" smtClean="0">
                <a:solidFill>
                  <a:srgbClr val="00B050"/>
                </a:solidFill>
              </a:rPr>
              <a:t> </a:t>
            </a:r>
            <a:r>
              <a:rPr lang="he-IL" sz="24000" b="1" dirty="0" smtClean="0">
                <a:solidFill>
                  <a:srgbClr val="00B050"/>
                </a:solidFill>
              </a:rPr>
              <a:t>לוח אבן   לציון </a:t>
            </a:r>
          </a:p>
          <a:p>
            <a:pPr marL="82296" indent="0" algn="ctr">
              <a:buNone/>
            </a:pPr>
            <a:r>
              <a:rPr lang="he-IL" sz="24000" b="1" dirty="0" smtClean="0">
                <a:solidFill>
                  <a:srgbClr val="00B050"/>
                </a:solidFill>
              </a:rPr>
              <a:t> דבר או מאורע </a:t>
            </a:r>
          </a:p>
          <a:p>
            <a:pPr marL="82296" indent="0" algn="ctr">
              <a:buNone/>
            </a:pPr>
            <a:r>
              <a:rPr lang="he-IL" sz="24000" b="1" dirty="0" smtClean="0">
                <a:solidFill>
                  <a:srgbClr val="00B050"/>
                </a:solidFill>
              </a:rPr>
              <a:t> 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8016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132856"/>
            <a:ext cx="7056784" cy="3816424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 מצבה </a:t>
            </a:r>
            <a:endParaRPr lang="he-IL" sz="44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2800" dirty="0" smtClean="0"/>
              <a:t> </a:t>
            </a:r>
            <a:r>
              <a:rPr lang="he-IL" sz="2800" dirty="0"/>
              <a:t>וְהָאֶבֶן הַזֹּאת אֲשֶׁר שַׂמְתִּי מַצֵּבָה יִהְיֶה בֵּית </a:t>
            </a:r>
            <a:r>
              <a:rPr lang="he-IL" sz="2800" dirty="0" err="1"/>
              <a:t>אֱלֹהִים</a:t>
            </a:r>
            <a:r>
              <a:rPr lang="he-IL" sz="2800" dirty="0"/>
              <a:t> וְכֹל אֲשֶׁר </a:t>
            </a:r>
            <a:r>
              <a:rPr lang="he-IL" sz="2800" dirty="0" err="1"/>
              <a:t>תִּתֶּן</a:t>
            </a:r>
            <a:r>
              <a:rPr lang="he-IL" sz="2800" dirty="0"/>
              <a:t> לִי עַשֵּׂר </a:t>
            </a:r>
            <a:r>
              <a:rPr lang="he-IL" sz="2800" dirty="0" err="1"/>
              <a:t>אֲעַשְּׂרֶנּו</a:t>
            </a:r>
            <a:r>
              <a:rPr lang="he-IL" sz="2800" dirty="0"/>
              <a:t>ּ לָךְ</a:t>
            </a:r>
            <a:r>
              <a:rPr lang="he-IL" sz="2800" dirty="0" smtClean="0"/>
              <a:t>:</a:t>
            </a:r>
            <a:endParaRPr lang="he-IL" sz="2800" dirty="0"/>
          </a:p>
          <a:p>
            <a:pPr marL="82296" indent="0" algn="ctr">
              <a:buNone/>
            </a:pPr>
            <a:r>
              <a:rPr lang="he-IL" sz="2800" dirty="0" smtClean="0"/>
              <a:t> </a:t>
            </a:r>
            <a:r>
              <a:rPr lang="he-IL" sz="2800" dirty="0"/>
              <a:t>וַיֹּאמֶר לָבָן לְיַעֲקֹב הִנֵּה </a:t>
            </a:r>
            <a:r>
              <a:rPr lang="he-IL" sz="2800" dirty="0" smtClean="0"/>
              <a:t>הַגַּל </a:t>
            </a:r>
            <a:r>
              <a:rPr lang="he-IL" sz="2800" dirty="0"/>
              <a:t>הַזֶּה וְהִנֵּה הַמַּצֵּבָה אֲשֶׁר יָרִיתִי בֵּינִי וּבֵינֶךָ:</a:t>
            </a:r>
          </a:p>
          <a:p>
            <a:pPr marL="82296" indent="0" algn="ctr">
              <a:buNone/>
            </a:pP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23193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 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04864"/>
            <a:ext cx="7416824" cy="3528392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שם מקום כשמו של משחק ידוע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0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76872"/>
            <a:ext cx="7128792" cy="36004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500" b="1" dirty="0" smtClean="0">
                <a:solidFill>
                  <a:srgbClr val="00B050"/>
                </a:solidFill>
              </a:rPr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מחניים </a:t>
            </a:r>
            <a:endParaRPr lang="he-IL" sz="3200" dirty="0"/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וַיֹּאמֶר יַעֲקֹב כַּאֲשֶׁר רָאָם מַחֲנֵה </a:t>
            </a:r>
            <a:r>
              <a:rPr lang="he-IL" sz="3200" dirty="0" err="1"/>
              <a:t>אֱלֹהִים</a:t>
            </a:r>
            <a:r>
              <a:rPr lang="he-IL" sz="3200" dirty="0"/>
              <a:t> זֶה וַיִּקְרָא שֵׁם הַמָּקוֹם הַהוּא מַחֲנָיִם: </a:t>
            </a:r>
          </a:p>
          <a:p>
            <a:pPr marL="82296" indent="0" algn="ctr">
              <a:buNone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35031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פעולה החוזרת על עצמה  מס' פעמים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4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276872"/>
            <a:ext cx="7056784" cy="3366864"/>
          </a:xfrm>
        </p:spPr>
        <p:txBody>
          <a:bodyPr>
            <a:normAutofit fontScale="85000" lnSpcReduction="10000"/>
          </a:bodyPr>
          <a:lstStyle/>
          <a:p>
            <a:pPr marL="82296" indent="0" algn="ctr">
              <a:buNone/>
            </a:pPr>
            <a:r>
              <a:rPr lang="he-IL" sz="2600" b="1" dirty="0" smtClean="0">
                <a:solidFill>
                  <a:srgbClr val="00B050"/>
                </a:solidFill>
              </a:rPr>
              <a:t> </a:t>
            </a:r>
            <a:r>
              <a:rPr lang="he-IL" sz="4300" b="1" dirty="0" smtClean="0">
                <a:solidFill>
                  <a:srgbClr val="00B050"/>
                </a:solidFill>
              </a:rPr>
              <a:t>מונים </a:t>
            </a:r>
            <a:endParaRPr lang="he-IL" sz="43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4300" dirty="0" smtClean="0"/>
              <a:t> </a:t>
            </a:r>
            <a:r>
              <a:rPr lang="he-IL" sz="4300" dirty="0"/>
              <a:t>וַאֲבִיכֶן הֵתֶל בִּי וְהֶחֱלִף אֶת מַשְׂכֻּרְתִּי עֲשֶׂרֶת מֹנִים וְלֹא נְתָנוֹ </a:t>
            </a:r>
            <a:r>
              <a:rPr lang="he-IL" sz="4300" dirty="0" err="1"/>
              <a:t>אֱלֹהִים</a:t>
            </a:r>
            <a:r>
              <a:rPr lang="he-IL" sz="4300" dirty="0"/>
              <a:t> לְהָרַע עִמָּדִי:</a:t>
            </a:r>
          </a:p>
          <a:p>
            <a:pPr marL="82296" indent="0" algn="ctr">
              <a:buNone/>
            </a:pP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142276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מ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שם כולל לבקר וצאן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מקנה</a:t>
            </a:r>
            <a:endParaRPr lang="he-IL" sz="60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3600" dirty="0" smtClean="0"/>
              <a:t>וַיַּצֵּל </a:t>
            </a:r>
            <a:r>
              <a:rPr lang="he-IL" sz="3600" dirty="0" err="1"/>
              <a:t>אֱלֹהִים</a:t>
            </a:r>
            <a:r>
              <a:rPr lang="he-IL" sz="3600" dirty="0"/>
              <a:t> אֶת מִקְנֵה אֲבִיכֶם </a:t>
            </a:r>
            <a:r>
              <a:rPr lang="he-IL" sz="3600" dirty="0" err="1"/>
              <a:t>וַיִּתֶּן</a:t>
            </a:r>
            <a:r>
              <a:rPr lang="he-IL" sz="3600" dirty="0"/>
              <a:t> לִי:</a:t>
            </a:r>
          </a:p>
          <a:p>
            <a:pPr marL="82296"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16164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נ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38400"/>
            <a:ext cx="7488832" cy="3048001"/>
          </a:xfrm>
        </p:spPr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קבלת התחייבות אישית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3285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348880"/>
            <a:ext cx="7416824" cy="3528392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נדר </a:t>
            </a:r>
            <a:endParaRPr lang="he-IL" sz="40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3600" dirty="0" smtClean="0"/>
              <a:t> </a:t>
            </a:r>
            <a:r>
              <a:rPr lang="he-IL" sz="3600" dirty="0" err="1"/>
              <a:t>וַיִּדַּר</a:t>
            </a:r>
            <a:r>
              <a:rPr lang="he-IL" sz="3600" dirty="0"/>
              <a:t> יַעֲקֹב נֶדֶר </a:t>
            </a:r>
            <a:r>
              <a:rPr lang="he-IL" sz="3600" dirty="0" err="1"/>
              <a:t>לֵאמֹר</a:t>
            </a:r>
            <a:r>
              <a:rPr lang="he-IL" sz="3600" dirty="0"/>
              <a:t> אִם יִהְיֶה </a:t>
            </a:r>
            <a:r>
              <a:rPr lang="he-IL" sz="3600" dirty="0" err="1"/>
              <a:t>אֱלֹהִים</a:t>
            </a:r>
            <a:r>
              <a:rPr lang="he-IL" sz="3600" dirty="0"/>
              <a:t> עִמָּדִי וּשְׁמָרַנִי בַּדֶּרֶךְ הַזֶּה אֲשֶׁר אָנֹכִי הוֹלֵךְ וְנָתַן לִי לֶחֶם לֶאֱכֹל וּבֶגֶד </a:t>
            </a:r>
            <a:r>
              <a:rPr lang="he-IL" sz="3600" dirty="0" err="1"/>
              <a:t>לִלְבֹּש</a:t>
            </a:r>
            <a:r>
              <a:rPr lang="he-IL" sz="3600" dirty="0"/>
              <a:t>ׁ:</a:t>
            </a:r>
          </a:p>
          <a:p>
            <a:pPr marL="82296"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294890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נ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בנה השני של </a:t>
            </a:r>
            <a:r>
              <a:rPr lang="he-IL" sz="6000" b="1" dirty="0" err="1" smtClean="0">
                <a:solidFill>
                  <a:srgbClr val="00B050"/>
                </a:solidFill>
              </a:rPr>
              <a:t>בילהה</a:t>
            </a:r>
            <a:r>
              <a:rPr lang="he-IL" sz="6000" b="1" dirty="0" smtClean="0">
                <a:solidFill>
                  <a:srgbClr val="00B050"/>
                </a:solidFill>
              </a:rPr>
              <a:t>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sz="4000" b="1" dirty="0" smtClean="0">
                <a:solidFill>
                  <a:srgbClr val="00B050"/>
                </a:solidFill>
              </a:rPr>
              <a:t>נפתלי </a:t>
            </a:r>
            <a:endParaRPr lang="he-IL" sz="4000" dirty="0"/>
          </a:p>
          <a:p>
            <a:pPr marL="82296" indent="0" algn="ctr">
              <a:buNone/>
            </a:pPr>
            <a:r>
              <a:rPr lang="he-IL" sz="4000" dirty="0" smtClean="0"/>
              <a:t> </a:t>
            </a:r>
            <a:r>
              <a:rPr lang="he-IL" sz="4000" dirty="0"/>
              <a:t>וַתֹּאמֶר רָחֵל נַפְתּוּלֵי </a:t>
            </a:r>
            <a:r>
              <a:rPr lang="he-IL" sz="4000" dirty="0" err="1"/>
              <a:t>אֱלֹהִים</a:t>
            </a:r>
            <a:r>
              <a:rPr lang="he-IL" sz="4000" dirty="0"/>
              <a:t> </a:t>
            </a:r>
            <a:r>
              <a:rPr lang="he-IL" sz="4000" dirty="0" err="1"/>
              <a:t>נִפְתַּלְתִּי</a:t>
            </a:r>
            <a:r>
              <a:rPr lang="he-IL" sz="4000" dirty="0"/>
              <a:t> עִם </a:t>
            </a:r>
            <a:r>
              <a:rPr lang="he-IL" sz="4000" dirty="0" err="1"/>
              <a:t>אֲחֹתִי</a:t>
            </a:r>
            <a:r>
              <a:rPr lang="he-IL" sz="4000" dirty="0"/>
              <a:t> גַּם </a:t>
            </a:r>
            <a:r>
              <a:rPr lang="he-IL" sz="4000" dirty="0" err="1"/>
              <a:t>יָכֹלְתִּי</a:t>
            </a:r>
            <a:r>
              <a:rPr lang="he-IL" sz="4000" dirty="0"/>
              <a:t> וַתִּקְרָא שְׁמוֹ נַפְתָּלִי:</a:t>
            </a:r>
          </a:p>
          <a:p>
            <a:pPr marL="82296" indent="0" algn="ctr">
              <a:buNone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154957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נ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צורות וגוונים ע"ג  עור הצאן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4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204864"/>
            <a:ext cx="7128792" cy="338437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2400" b="1" dirty="0" smtClean="0">
                <a:solidFill>
                  <a:srgbClr val="00B050"/>
                </a:solidFill>
              </a:rPr>
              <a:t> </a:t>
            </a:r>
            <a:r>
              <a:rPr lang="he-IL" sz="4200" b="1" dirty="0" smtClean="0">
                <a:solidFill>
                  <a:srgbClr val="00B050"/>
                </a:solidFill>
              </a:rPr>
              <a:t>נקודים </a:t>
            </a:r>
            <a:endParaRPr lang="he-IL" sz="3000" dirty="0"/>
          </a:p>
          <a:p>
            <a:pPr marL="82296" indent="0" algn="ctr">
              <a:buNone/>
            </a:pPr>
            <a:r>
              <a:rPr lang="he-IL" sz="3000" dirty="0" smtClean="0"/>
              <a:t> </a:t>
            </a:r>
            <a:r>
              <a:rPr lang="he-IL" sz="3000" dirty="0"/>
              <a:t>אֶעֱבֹר בְּכָל צֹאנְךָ הַיּוֹם הָסֵר מִשָּׁם כָּל שֶׂה נָקֹד וְטָלוּא וְכָל שֶׂה חוּם </a:t>
            </a:r>
            <a:r>
              <a:rPr lang="he-IL" sz="3000" dirty="0" err="1"/>
              <a:t>בַּכְּשָׂבִים</a:t>
            </a:r>
            <a:r>
              <a:rPr lang="he-IL" sz="3000" dirty="0"/>
              <a:t> וְטָלוּא וְנָקֹד בָּעִזִּים וְהָיָה שְׂכָרִי: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362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/>
              <a:t>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7488832" cy="3528392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כלי בעל  שלבים שנראה בחלום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7056784" cy="3408041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4400" i="1" dirty="0" smtClean="0">
                <a:solidFill>
                  <a:srgbClr val="00B050"/>
                </a:solidFill>
              </a:rPr>
              <a:t> </a:t>
            </a:r>
            <a:r>
              <a:rPr lang="he-IL" sz="4800" i="1" dirty="0" smtClean="0">
                <a:solidFill>
                  <a:srgbClr val="00B050"/>
                </a:solidFill>
              </a:rPr>
              <a:t>סולם </a:t>
            </a:r>
            <a:endParaRPr lang="he-IL" sz="4800" dirty="0"/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 err="1"/>
              <a:t>וַיַּחֲלֹם</a:t>
            </a:r>
            <a:r>
              <a:rPr lang="he-IL" sz="3200" dirty="0"/>
              <a:t> וְהִנֵּה סֻלָּם מֻצָּב אַרְצָה וְרֹאשׁוֹ מַגִּיעַ הַשָּׁמָיְמָה וְהִנֵּה מַלְאֲכֵי </a:t>
            </a:r>
            <a:r>
              <a:rPr lang="he-IL" sz="3200" dirty="0" err="1"/>
              <a:t>אֱלֹהִים</a:t>
            </a:r>
            <a:r>
              <a:rPr lang="he-IL" sz="3200" dirty="0"/>
              <a:t> עֹלִים וְיֹרְדִים בּוֹ:</a:t>
            </a:r>
          </a:p>
          <a:p>
            <a:pPr marL="82296" indent="0" algn="ctr"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9763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ע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קיבוץ הצאן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8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384376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3600" b="1" dirty="0" smtClean="0">
                <a:solidFill>
                  <a:srgbClr val="00B050"/>
                </a:solidFill>
              </a:rPr>
              <a:t> עדר </a:t>
            </a:r>
            <a:endParaRPr lang="he-IL" sz="3200" dirty="0"/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וַיַּרְא וְהִנֵּה בְאֵר בַּשָּׂדֶה וְהִנֵּה שָׁם שְׁלֹשָׁה עֶדְרֵי צֹאן </a:t>
            </a:r>
            <a:r>
              <a:rPr lang="he-IL" sz="3200" dirty="0" err="1"/>
              <a:t>רֹבְצִים</a:t>
            </a:r>
            <a:r>
              <a:rPr lang="he-IL" sz="3200" dirty="0"/>
              <a:t> עָלֶיהָ כִּי מִן הַבְּאֵר הַהִוא יַשְׁקוּ הָעֲדָרִים וְהָאֶבֶן גְּדֹלָה עַל פִּי הַבְּאֵר:</a:t>
            </a:r>
          </a:p>
          <a:p>
            <a:pPr marL="82296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3232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פ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סוג של חטא  ועוון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45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200" dirty="0" smtClean="0">
                <a:solidFill>
                  <a:srgbClr val="00B050"/>
                </a:solidFill>
              </a:rPr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פשע </a:t>
            </a:r>
            <a:endParaRPr lang="he-IL" sz="3200" b="1" dirty="0"/>
          </a:p>
          <a:p>
            <a:pPr marL="82296" indent="0" algn="ctr">
              <a:buNone/>
            </a:pPr>
            <a:r>
              <a:rPr lang="he-IL" sz="3200" b="1" dirty="0" smtClean="0"/>
              <a:t> </a:t>
            </a:r>
            <a:r>
              <a:rPr lang="he-IL" sz="3200" b="1" dirty="0" err="1"/>
              <a:t>וַיִּחַר</a:t>
            </a:r>
            <a:r>
              <a:rPr lang="he-IL" sz="3200" b="1" dirty="0"/>
              <a:t> לְיַעֲקֹב </a:t>
            </a:r>
            <a:r>
              <a:rPr lang="he-IL" sz="3200" b="1" dirty="0" err="1"/>
              <a:t>וַיָּרֶב</a:t>
            </a:r>
            <a:r>
              <a:rPr lang="he-IL" sz="3200" b="1" dirty="0"/>
              <a:t> בְּלָבָן וַיַּעַ</a:t>
            </a:r>
            <a:r>
              <a:rPr lang="he-IL" sz="3200" dirty="0"/>
              <a:t>ן יַעֲקֹב וַיֹּאמֶר לְלָבָן מַה פִּשְׁעִי מַה חַטָּאתִי כִּי דָלַקְתָּ אַחֲרָי:</a:t>
            </a:r>
          </a:p>
          <a:p>
            <a:pPr marL="82296" indent="0" algn="ctr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8254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צ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38400"/>
            <a:ext cx="7200800" cy="3222848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שם כולל  לבהמות דקות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( כבשים , עיזים )</a:t>
            </a:r>
          </a:p>
          <a:p>
            <a:pPr marL="82296" indent="0" algn="ctr">
              <a:buNone/>
            </a:pPr>
            <a:endParaRPr lang="he-IL" sz="6000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6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600" b="1" dirty="0" smtClean="0">
                <a:solidFill>
                  <a:srgbClr val="00B050"/>
                </a:solidFill>
              </a:rPr>
              <a:t>צאן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950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ק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צד מזרח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2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קדם </a:t>
            </a:r>
            <a:endParaRPr lang="he-IL" sz="54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3900" dirty="0" smtClean="0"/>
              <a:t> </a:t>
            </a:r>
            <a:r>
              <a:rPr lang="he-IL" sz="3900" dirty="0" err="1"/>
              <a:t>וַיִּשָּׂא</a:t>
            </a:r>
            <a:r>
              <a:rPr lang="he-IL" sz="3900" dirty="0"/>
              <a:t> יַעֲקֹב רַגְלָיו וַיֵּלֶךְ אַרְצָה בְנֵי קֶדֶם:</a:t>
            </a:r>
          </a:p>
          <a:p>
            <a:pPr marL="82296" indent="0" algn="ctr">
              <a:buNone/>
            </a:pPr>
            <a:endParaRPr lang="he-IL" sz="3900" dirty="0"/>
          </a:p>
        </p:txBody>
      </p:sp>
    </p:spTree>
    <p:extLst>
      <p:ext uri="{BB962C8B-B14F-4D97-AF65-F5344CB8AC3E}">
        <p14:creationId xmlns:p14="http://schemas.microsoft.com/office/powerpoint/2010/main" val="118372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ק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מצב מוצק של מים 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117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600" b="1" dirty="0" smtClean="0">
                <a:solidFill>
                  <a:srgbClr val="00B050"/>
                </a:solidFill>
              </a:rPr>
              <a:t> </a:t>
            </a:r>
            <a:r>
              <a:rPr lang="he-IL" sz="4800" b="1" dirty="0" smtClean="0">
                <a:solidFill>
                  <a:srgbClr val="00B050"/>
                </a:solidFill>
              </a:rPr>
              <a:t>קרח </a:t>
            </a:r>
            <a:endParaRPr lang="he-IL" sz="48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3000" dirty="0" smtClean="0"/>
              <a:t> </a:t>
            </a:r>
            <a:r>
              <a:rPr lang="he-IL" sz="3000" dirty="0"/>
              <a:t>הָיִיתִי בַיּוֹם אֲכָלַנִי חֹרֶב וְקֶרַח בַּלָּיְלָה </a:t>
            </a:r>
            <a:r>
              <a:rPr lang="he-IL" sz="3000" dirty="0" err="1"/>
              <a:t>וַתִּדַּד</a:t>
            </a:r>
            <a:r>
              <a:rPr lang="he-IL" sz="3000" dirty="0"/>
              <a:t> שְׁנָתִי מֵעֵינָי:</a:t>
            </a:r>
          </a:p>
          <a:p>
            <a:pPr marL="82296" indent="0" algn="ctr">
              <a:buNone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29921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ר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אפיון לעיני לאה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0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500" b="1" dirty="0" smtClean="0">
                <a:solidFill>
                  <a:srgbClr val="00B050"/>
                </a:solidFill>
              </a:rPr>
              <a:t> </a:t>
            </a:r>
            <a:r>
              <a:rPr lang="he-IL" sz="5200" b="1" dirty="0" smtClean="0">
                <a:solidFill>
                  <a:srgbClr val="00B050"/>
                </a:solidFill>
              </a:rPr>
              <a:t>רכות </a:t>
            </a:r>
            <a:endParaRPr lang="he-IL" sz="3200" dirty="0" smtClean="0"/>
          </a:p>
          <a:p>
            <a:pPr marL="82296"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וְעֵינֵי לֵאָה רַכּוֹת וְרָחֵל </a:t>
            </a:r>
            <a:r>
              <a:rPr lang="he-IL" sz="3200" dirty="0" err="1"/>
              <a:t>הָיְתָה</a:t>
            </a:r>
            <a:r>
              <a:rPr lang="he-IL" sz="3200" dirty="0"/>
              <a:t> יְפַת תֹּאַר וִיפַת מַרְאֶה:</a:t>
            </a:r>
          </a:p>
          <a:p>
            <a:pPr marL="82296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964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ר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150840"/>
          </a:xfrm>
        </p:spPr>
        <p:txBody>
          <a:bodyPr/>
          <a:lstStyle/>
          <a:p>
            <a:pPr marL="82296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solidFill>
                  <a:srgbClr val="00B050"/>
                </a:solidFill>
              </a:rPr>
              <a:t>בטנה של האישה 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בה נוצר העובר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7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348880"/>
            <a:ext cx="6400800" cy="3312368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he-IL" sz="6600" b="1" dirty="0" smtClean="0">
                <a:solidFill>
                  <a:srgbClr val="00B050"/>
                </a:solidFill>
              </a:rPr>
              <a:t> רחם </a:t>
            </a:r>
          </a:p>
          <a:p>
            <a:pPr marL="82296" indent="0" algn="ctr">
              <a:buNone/>
            </a:pPr>
            <a:r>
              <a:rPr lang="he-IL" sz="3600" dirty="0" smtClean="0"/>
              <a:t>וַיַּרְא </a:t>
            </a:r>
            <a:r>
              <a:rPr lang="he-IL" sz="3600" dirty="0" err="1"/>
              <a:t>יְקֹוָק</a:t>
            </a:r>
            <a:r>
              <a:rPr lang="he-IL" sz="3600" dirty="0"/>
              <a:t> כִּי שְׂנוּאָה לֵאָה וַיִּפְתַּח אֶת רַחְמָהּ וְרָחֵל עֲקָרָה:</a:t>
            </a:r>
          </a:p>
          <a:p>
            <a:pPr marL="82296"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25841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ר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מתקן ומקום שתייה לצאן 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 algn="ctr">
              <a:buNone/>
            </a:pPr>
            <a:r>
              <a:rPr lang="he-IL" sz="2300" b="1" dirty="0" smtClean="0">
                <a:solidFill>
                  <a:srgbClr val="00B050"/>
                </a:solidFill>
              </a:rPr>
              <a:t> </a:t>
            </a:r>
            <a:r>
              <a:rPr lang="he-IL" sz="4600" b="1" dirty="0" smtClean="0">
                <a:solidFill>
                  <a:srgbClr val="00B050"/>
                </a:solidFill>
              </a:rPr>
              <a:t>רהטים </a:t>
            </a:r>
            <a:endParaRPr lang="he-IL" sz="3300" dirty="0" smtClean="0"/>
          </a:p>
          <a:p>
            <a:pPr marL="82296" indent="0" algn="ctr">
              <a:buNone/>
            </a:pPr>
            <a:r>
              <a:rPr lang="he-IL" sz="3300" dirty="0" smtClean="0"/>
              <a:t>וַיַּצֵּג </a:t>
            </a:r>
            <a:r>
              <a:rPr lang="he-IL" sz="3300" dirty="0"/>
              <a:t>אֶת הַמַּקְלוֹת אֲשֶׁר פִּצֵּל </a:t>
            </a:r>
            <a:r>
              <a:rPr lang="he-IL" sz="3300" dirty="0" err="1"/>
              <a:t>בָּרֳהָטִים</a:t>
            </a:r>
            <a:r>
              <a:rPr lang="he-IL" sz="3300" dirty="0"/>
              <a:t> בְּשִׁקֲתוֹת הַמָּיִם אֲשֶׁר </a:t>
            </a:r>
            <a:r>
              <a:rPr lang="he-IL" sz="3300" dirty="0" err="1"/>
              <a:t>תָּבֹאן</a:t>
            </a:r>
            <a:r>
              <a:rPr lang="he-IL" sz="3300" dirty="0"/>
              <a:t>ָ הַצֹּאן לִשְׁתּוֹת </a:t>
            </a:r>
            <a:r>
              <a:rPr lang="he-IL" sz="3300" dirty="0" err="1"/>
              <a:t>לְנֹכַח</a:t>
            </a:r>
            <a:r>
              <a:rPr lang="he-IL" sz="3300" dirty="0"/>
              <a:t> הַצֹּאן וַיֵּחַמְנָה </a:t>
            </a:r>
            <a:r>
              <a:rPr lang="he-IL" sz="3300" dirty="0" err="1"/>
              <a:t>בְּבֹאָן</a:t>
            </a:r>
            <a:r>
              <a:rPr lang="he-IL" sz="3300" dirty="0"/>
              <a:t> לִשְׁתּוֹת:</a:t>
            </a:r>
          </a:p>
          <a:p>
            <a:pPr marL="82296" indent="0" algn="ctr">
              <a:buNone/>
            </a:pP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208436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ש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יום שלפני אתמול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</a:rPr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שלשום </a:t>
            </a:r>
            <a:endParaRPr lang="he-IL" sz="5400" b="1" dirty="0">
              <a:solidFill>
                <a:srgbClr val="00B050"/>
              </a:solidFill>
            </a:endParaRPr>
          </a:p>
          <a:p>
            <a:pPr marL="82296" indent="0" algn="ctr">
              <a:buNone/>
            </a:pPr>
            <a:r>
              <a:rPr lang="he-IL" sz="2800" dirty="0" smtClean="0"/>
              <a:t> </a:t>
            </a:r>
            <a:r>
              <a:rPr lang="he-IL" sz="2800" dirty="0"/>
              <a:t>וַיַּרְא יַעֲקֹב אֶת פְּנֵי לָבָן וְהִנֵּה אֵינֶנּוּ עִמּוֹ כִּתְמוֹל שִׁלְשׁוֹם:</a:t>
            </a:r>
          </a:p>
          <a:p>
            <a:pPr marL="82296" indent="0" algn="ctr">
              <a:buNone/>
            </a:pP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85792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/>
              <a:t>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 </a:t>
            </a:r>
            <a:r>
              <a:rPr lang="he-IL" sz="6000" b="1" dirty="0" err="1" smtClean="0">
                <a:solidFill>
                  <a:srgbClr val="00B050"/>
                </a:solidFill>
              </a:rPr>
              <a:t>פסילים</a:t>
            </a:r>
            <a:r>
              <a:rPr lang="he-IL" sz="6000" b="1" dirty="0" smtClean="0">
                <a:solidFill>
                  <a:srgbClr val="00B050"/>
                </a:solidFill>
              </a:rPr>
              <a:t>   ואלילים </a:t>
            </a:r>
          </a:p>
          <a:p>
            <a:pPr marL="82296" indent="0" algn="ctr">
              <a:buNone/>
            </a:pP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64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7272808" cy="404353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3200" b="1" dirty="0" smtClean="0">
                <a:solidFill>
                  <a:srgbClr val="00B050"/>
                </a:solidFill>
              </a:rPr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תרפים </a:t>
            </a:r>
            <a:endParaRPr lang="he-IL" sz="3600" dirty="0"/>
          </a:p>
          <a:p>
            <a:pPr marL="82296" indent="0" algn="ctr">
              <a:buNone/>
            </a:pPr>
            <a:r>
              <a:rPr lang="he-IL" sz="3600" dirty="0" smtClean="0"/>
              <a:t> </a:t>
            </a:r>
            <a:r>
              <a:rPr lang="he-IL" sz="3600" dirty="0"/>
              <a:t>וְלָבָן הָלַךְ </a:t>
            </a:r>
            <a:r>
              <a:rPr lang="he-IL" sz="3600" dirty="0" err="1"/>
              <a:t>לִגְזֹז</a:t>
            </a:r>
            <a:r>
              <a:rPr lang="he-IL" sz="3600" dirty="0"/>
              <a:t> אֶת צֹאנוֹ </a:t>
            </a:r>
            <a:r>
              <a:rPr lang="he-IL" sz="3600" dirty="0" err="1"/>
              <a:t>וַתִּגְנֹב</a:t>
            </a:r>
            <a:r>
              <a:rPr lang="he-IL" sz="3600" dirty="0"/>
              <a:t> רָחֵל אֶת הַתְּרָפִים אֲשֶׁר לְאָבִיהָ:</a:t>
            </a:r>
          </a:p>
          <a:p>
            <a:pPr marL="82296"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6425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שבת שלום ומבורך </a:t>
            </a:r>
          </a:p>
          <a:p>
            <a:pPr marL="82296" indent="0" algn="ctr">
              <a:buNone/>
            </a:pPr>
            <a:r>
              <a:rPr lang="he-IL" sz="6000" b="1" dirty="0" smtClean="0">
                <a:solidFill>
                  <a:srgbClr val="00B050"/>
                </a:solidFill>
              </a:rPr>
              <a:t>לוי שי </a:t>
            </a:r>
            <a:endParaRPr lang="he-IL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5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יצוב אופנה">
  <a:themeElements>
    <a:clrScheme name="עיצוב אופנה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עניבה שחורה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עיצוב אופנה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314</TotalTime>
  <Words>1367</Words>
  <Application>Microsoft Office PowerPoint</Application>
  <PresentationFormat>‫הצגה על המסך (4:3)</PresentationFormat>
  <Paragraphs>388</Paragraphs>
  <Slides>99</Slides>
  <Notes>99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99</vt:i4>
      </vt:variant>
    </vt:vector>
  </HeadingPairs>
  <TitlesOfParts>
    <vt:vector size="100" baseType="lpstr">
      <vt:lpstr>עיצוב אופנה</vt:lpstr>
      <vt:lpstr> פרשת  ויצא </vt:lpstr>
      <vt:lpstr>נושאים מרכזיים בפרשה</vt:lpstr>
      <vt:lpstr>א</vt:lpstr>
      <vt:lpstr>תשובה </vt:lpstr>
      <vt:lpstr>א</vt:lpstr>
      <vt:lpstr>תשובה </vt:lpstr>
      <vt:lpstr>א</vt:lpstr>
      <vt:lpstr>תשובה </vt:lpstr>
      <vt:lpstr>ב</vt:lpstr>
      <vt:lpstr>תשובה </vt:lpstr>
      <vt:lpstr>ב</vt:lpstr>
      <vt:lpstr>תשובה </vt:lpstr>
      <vt:lpstr>ג</vt:lpstr>
      <vt:lpstr>תשובה </vt:lpstr>
      <vt:lpstr>ג</vt:lpstr>
      <vt:lpstr>תשובה </vt:lpstr>
      <vt:lpstr>ד</vt:lpstr>
      <vt:lpstr>תשובה </vt:lpstr>
      <vt:lpstr>ד</vt:lpstr>
      <vt:lpstr>תשובה </vt:lpstr>
      <vt:lpstr>ד</vt:lpstr>
      <vt:lpstr>תשובה </vt:lpstr>
      <vt:lpstr>ז</vt:lpstr>
      <vt:lpstr>תשובה </vt:lpstr>
      <vt:lpstr>ז</vt:lpstr>
      <vt:lpstr>תשובה </vt:lpstr>
      <vt:lpstr>ז</vt:lpstr>
      <vt:lpstr>תשובה </vt:lpstr>
      <vt:lpstr>ח</vt:lpstr>
      <vt:lpstr>תשובה</vt:lpstr>
      <vt:lpstr>ח</vt:lpstr>
      <vt:lpstr>תשובה </vt:lpstr>
      <vt:lpstr>ח</vt:lpstr>
      <vt:lpstr>תשובה</vt:lpstr>
      <vt:lpstr>ט</vt:lpstr>
      <vt:lpstr>תשובה </vt:lpstr>
      <vt:lpstr>ט</vt:lpstr>
      <vt:lpstr>תשובה </vt:lpstr>
      <vt:lpstr>י</vt:lpstr>
      <vt:lpstr>תשובה </vt:lpstr>
      <vt:lpstr>י</vt:lpstr>
      <vt:lpstr>תשובה </vt:lpstr>
      <vt:lpstr>י</vt:lpstr>
      <vt:lpstr>תשובה </vt:lpstr>
      <vt:lpstr>כ</vt:lpstr>
      <vt:lpstr>תשובה </vt:lpstr>
      <vt:lpstr>כ</vt:lpstr>
      <vt:lpstr>תשובה</vt:lpstr>
      <vt:lpstr>ל</vt:lpstr>
      <vt:lpstr>תשובה</vt:lpstr>
      <vt:lpstr>ל </vt:lpstr>
      <vt:lpstr>תשובה </vt:lpstr>
      <vt:lpstr>ל</vt:lpstr>
      <vt:lpstr>תשובה </vt:lpstr>
      <vt:lpstr>מ</vt:lpstr>
      <vt:lpstr>         תשובה</vt:lpstr>
      <vt:lpstr>מ</vt:lpstr>
      <vt:lpstr>תשובה </vt:lpstr>
      <vt:lpstr>מ</vt:lpstr>
      <vt:lpstr>תשובה </vt:lpstr>
      <vt:lpstr>מ</vt:lpstr>
      <vt:lpstr>תשובה</vt:lpstr>
      <vt:lpstr>מ</vt:lpstr>
      <vt:lpstr>תשובה </vt:lpstr>
      <vt:lpstr>מ </vt:lpstr>
      <vt:lpstr>תשובה </vt:lpstr>
      <vt:lpstr>מ</vt:lpstr>
      <vt:lpstr>תשובה</vt:lpstr>
      <vt:lpstr>מ</vt:lpstr>
      <vt:lpstr>תשובה</vt:lpstr>
      <vt:lpstr>נ</vt:lpstr>
      <vt:lpstr>תשובה </vt:lpstr>
      <vt:lpstr>נ</vt:lpstr>
      <vt:lpstr>תשובה </vt:lpstr>
      <vt:lpstr>נ</vt:lpstr>
      <vt:lpstr>תשובה </vt:lpstr>
      <vt:lpstr>ס</vt:lpstr>
      <vt:lpstr>תשובה</vt:lpstr>
      <vt:lpstr>ע</vt:lpstr>
      <vt:lpstr>תשובה</vt:lpstr>
      <vt:lpstr>פ</vt:lpstr>
      <vt:lpstr>תשובה </vt:lpstr>
      <vt:lpstr>צ</vt:lpstr>
      <vt:lpstr>תשובה</vt:lpstr>
      <vt:lpstr>ק</vt:lpstr>
      <vt:lpstr>תשובה</vt:lpstr>
      <vt:lpstr>ק</vt:lpstr>
      <vt:lpstr>תשובה </vt:lpstr>
      <vt:lpstr>ר</vt:lpstr>
      <vt:lpstr>תשובה</vt:lpstr>
      <vt:lpstr>ר</vt:lpstr>
      <vt:lpstr>תשובה</vt:lpstr>
      <vt:lpstr>ר</vt:lpstr>
      <vt:lpstr>תשובה </vt:lpstr>
      <vt:lpstr>ש</vt:lpstr>
      <vt:lpstr>תשובה</vt:lpstr>
      <vt:lpstr>ת</vt:lpstr>
      <vt:lpstr>תשובה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פרשת  ויצא</dc:title>
  <dc:creator>User</dc:creator>
  <cp:lastModifiedBy>Tzvi Harris</cp:lastModifiedBy>
  <cp:revision>26</cp:revision>
  <dcterms:created xsi:type="dcterms:W3CDTF">2011-11-27T11:48:38Z</dcterms:created>
  <dcterms:modified xsi:type="dcterms:W3CDTF">2011-12-13T18:17:15Z</dcterms:modified>
</cp:coreProperties>
</file>