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7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5" r:id="rId28"/>
    <p:sldId id="286" r:id="rId29"/>
    <p:sldId id="282" r:id="rId30"/>
    <p:sldId id="283" r:id="rId31"/>
    <p:sldId id="284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03" r:id="rId68"/>
    <p:sldId id="323" r:id="rId69"/>
    <p:sldId id="324" r:id="rId70"/>
    <p:sldId id="325" r:id="rId71"/>
    <p:sldId id="326" r:id="rId72"/>
    <p:sldId id="327" r:id="rId73"/>
    <p:sldId id="328" r:id="rId74"/>
    <p:sldId id="329" r:id="rId7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7" d="100"/>
          <a:sy n="77" d="100"/>
        </p:scale>
        <p:origin x="-95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24E3B36-A543-4D0D-ADFE-858D86F017F9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E83028F-902B-4D40-8067-693E69FE5FE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9291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7377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7548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848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182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4929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2609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2417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6227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2471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3686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01457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18476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7810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5527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30329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2354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66845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3553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65844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6795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4885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55137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25244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7349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86401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38505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2861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69459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73497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15819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84925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47722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0525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92179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16208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81903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18081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36180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39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77626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71197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27018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57323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97948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70351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82320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9343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57781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8851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49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989569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777144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167308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30690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311922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61008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35633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744091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170880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354212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59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022486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982921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828349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895800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125015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404433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694396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971337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129797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781940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69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567644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70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97290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71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293368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72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74970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73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793138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028F-902B-4D40-8067-693E69FE5FE8}" type="slidenum">
              <a:rPr lang="he-IL" smtClean="0"/>
              <a:t>74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3716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0C3E96E-CC26-4675-AF7E-930CDCFC5B5D}" type="datetimeFigureOut">
              <a:rPr lang="he-IL" smtClean="0"/>
              <a:t>י"ז/כסלו/תשע"ב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16F5293-910D-4DB1-9ADD-FC96F1829D5C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0" indent="-274320" algn="r" defTabSz="914400" rtl="1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899592" y="476672"/>
            <a:ext cx="6931104" cy="2997860"/>
          </a:xfrm>
        </p:spPr>
        <p:txBody>
          <a:bodyPr>
            <a:noAutofit/>
          </a:bodyPr>
          <a:lstStyle/>
          <a:p>
            <a:pPr algn="ctr"/>
            <a:r>
              <a:rPr lang="he-IL" sz="6600" dirty="0" smtClean="0">
                <a:latin typeface="Guttman Keren" pitchFamily="2" charset="-79"/>
                <a:cs typeface="Guttman Keren" pitchFamily="2" charset="-79"/>
              </a:rPr>
              <a:t>פרשת וישב</a:t>
            </a:r>
            <a:endParaRPr lang="he-IL" sz="6600" dirty="0"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267744" y="4581128"/>
            <a:ext cx="3960440" cy="1456192"/>
          </a:xfrm>
        </p:spPr>
        <p:txBody>
          <a:bodyPr>
            <a:normAutofit/>
          </a:bodyPr>
          <a:lstStyle/>
          <a:p>
            <a:r>
              <a:rPr lang="he-IL" sz="4000" b="1" dirty="0" smtClean="0"/>
              <a:t> א- ב  בפרשה </a:t>
            </a:r>
            <a:endParaRPr lang="he-IL" sz="4000" b="1" dirty="0"/>
          </a:p>
        </p:txBody>
      </p:sp>
    </p:spTree>
    <p:extLst>
      <p:ext uri="{BB962C8B-B14F-4D97-AF65-F5344CB8AC3E}">
        <p14:creationId xmlns:p14="http://schemas.microsoft.com/office/powerpoint/2010/main" val="331275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עניינים מרכזיים בפרשה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he-IL" sz="4000" dirty="0" smtClean="0">
                <a:latin typeface="Guttman Keren" pitchFamily="2" charset="-79"/>
                <a:cs typeface="Guttman Keren" pitchFamily="2" charset="-79"/>
              </a:rPr>
              <a:t>חלומות יעקב </a:t>
            </a:r>
          </a:p>
          <a:p>
            <a:pPr>
              <a:buFont typeface="Wingdings" pitchFamily="2" charset="2"/>
              <a:buChar char="q"/>
            </a:pPr>
            <a:r>
              <a:rPr lang="he-IL" sz="4000" dirty="0" smtClean="0">
                <a:latin typeface="Guttman Keren" pitchFamily="2" charset="-79"/>
                <a:cs typeface="Guttman Keren" pitchFamily="2" charset="-79"/>
              </a:rPr>
              <a:t> מכירת יוסף </a:t>
            </a:r>
          </a:p>
          <a:p>
            <a:pPr>
              <a:buFont typeface="Wingdings" pitchFamily="2" charset="2"/>
              <a:buChar char="q"/>
            </a:pPr>
            <a:r>
              <a:rPr lang="he-IL" sz="4000" dirty="0" smtClean="0">
                <a:latin typeface="Guttman Keren" pitchFamily="2" charset="-79"/>
                <a:cs typeface="Guttman Keren" pitchFamily="2" charset="-79"/>
              </a:rPr>
              <a:t>סיפור  יהודה  וכלתו </a:t>
            </a:r>
          </a:p>
          <a:p>
            <a:pPr>
              <a:buFont typeface="Wingdings" pitchFamily="2" charset="2"/>
              <a:buChar char="q"/>
            </a:pPr>
            <a:r>
              <a:rPr lang="he-IL" sz="4000" dirty="0" smtClean="0">
                <a:latin typeface="Guttman Keren" pitchFamily="2" charset="-79"/>
                <a:cs typeface="Guttman Keren" pitchFamily="2" charset="-79"/>
              </a:rPr>
              <a:t>יוסף בבית </a:t>
            </a:r>
            <a:r>
              <a:rPr lang="he-IL" sz="4000" dirty="0" err="1" smtClean="0">
                <a:latin typeface="Guttman Keren" pitchFamily="2" charset="-79"/>
                <a:cs typeface="Guttman Keren" pitchFamily="2" charset="-79"/>
              </a:rPr>
              <a:t>פוטיפר</a:t>
            </a:r>
            <a:r>
              <a:rPr lang="he-IL" sz="4000" dirty="0" smtClean="0">
                <a:latin typeface="Guttman Keren" pitchFamily="2" charset="-79"/>
                <a:cs typeface="Guttman Keren" pitchFamily="2" charset="-79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he-IL" sz="4000" dirty="0" smtClean="0">
                <a:latin typeface="Guttman Keren" pitchFamily="2" charset="-79"/>
                <a:cs typeface="Guttman Keren" pitchFamily="2" charset="-79"/>
              </a:rPr>
              <a:t> מאסרו של יוסף</a:t>
            </a:r>
          </a:p>
          <a:p>
            <a:pPr>
              <a:buFont typeface="Wingdings" pitchFamily="2" charset="2"/>
              <a:buChar char="q"/>
            </a:pPr>
            <a:r>
              <a:rPr lang="he-IL" sz="4000" dirty="0" smtClean="0">
                <a:latin typeface="Guttman Keren" pitchFamily="2" charset="-79"/>
                <a:cs typeface="Guttman Keren" pitchFamily="2" charset="-79"/>
              </a:rPr>
              <a:t>חלום השרים ופתרונם</a:t>
            </a:r>
            <a:r>
              <a:rPr lang="he-IL" dirty="0" smtClean="0"/>
              <a:t> </a:t>
            </a:r>
          </a:p>
          <a:p>
            <a:pPr>
              <a:buFont typeface="Wingdings" pitchFamily="2" charset="2"/>
              <a:buChar char="q"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6244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א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492" y="2204864"/>
            <a:ext cx="6912884" cy="3627765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he-IL" sz="6000" b="1" dirty="0" smtClean="0">
                <a:solidFill>
                  <a:schemeClr val="accent3">
                    <a:lumMod val="75000"/>
                  </a:schemeClr>
                </a:solidFill>
              </a:rPr>
              <a:t>קבוצת שיבולים </a:t>
            </a:r>
          </a:p>
          <a:p>
            <a:pPr marL="68580" indent="0" algn="ctr">
              <a:buNone/>
            </a:pPr>
            <a:endParaRPr lang="he-IL" sz="6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User\AppData\Local\Microsoft\Windows\Temporary Internet Files\Content.IE5\7O4EI2YT\MP900423106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99" y="3717032"/>
            <a:ext cx="493204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22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sz="6000" b="1" dirty="0" smtClean="0">
                <a:solidFill>
                  <a:schemeClr val="accent3">
                    <a:lumMod val="75000"/>
                  </a:schemeClr>
                </a:solidFill>
              </a:rPr>
              <a:t>תשובה </a:t>
            </a:r>
            <a:endParaRPr lang="he-IL" sz="6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276872"/>
            <a:ext cx="7776864" cy="3456384"/>
          </a:xfrm>
        </p:spPr>
        <p:txBody>
          <a:bodyPr>
            <a:normAutofit fontScale="85000" lnSpcReduction="20000"/>
          </a:bodyPr>
          <a:lstStyle/>
          <a:p>
            <a:pPr indent="0" algn="ctr">
              <a:buNone/>
            </a:pPr>
            <a:endParaRPr lang="he-IL" sz="2800" dirty="0" smtClean="0"/>
          </a:p>
          <a:p>
            <a:pPr indent="0" algn="ctr">
              <a:buNone/>
            </a:pPr>
            <a:r>
              <a:rPr lang="he-IL" sz="2800" dirty="0" smtClean="0"/>
              <a:t>אלומה </a:t>
            </a:r>
            <a:endParaRPr lang="he-IL" sz="2800" dirty="0"/>
          </a:p>
          <a:p>
            <a:pPr marL="68580" indent="0" algn="ctr">
              <a:buNone/>
            </a:pPr>
            <a:r>
              <a:rPr lang="he-IL" sz="4000" b="1" dirty="0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וְהִנֵּה </a:t>
            </a:r>
            <a:r>
              <a:rPr lang="he-IL" sz="4000" b="1" dirty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אֲנַחְנוּ מְאַלְּמִים </a:t>
            </a:r>
            <a:r>
              <a:rPr lang="he-IL" sz="4000" b="1" dirty="0" err="1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אֲלֻמִּים</a:t>
            </a:r>
            <a:r>
              <a:rPr lang="he-IL" sz="4000" b="1" dirty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בְּתוֹךְ הַשָּׂדֶה וְהִנֵּה קָמָה </a:t>
            </a:r>
            <a:r>
              <a:rPr lang="he-IL" sz="4000" b="1" dirty="0" err="1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אֲלֻמָּתִי</a:t>
            </a:r>
            <a:r>
              <a:rPr lang="he-IL" sz="4000" b="1" dirty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וְגַם נִצָּבָה וְהִנֵּה </a:t>
            </a:r>
            <a:r>
              <a:rPr lang="he-IL" sz="4000" b="1" dirty="0" err="1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תְסֻבֶּינָה</a:t>
            </a:r>
            <a:r>
              <a:rPr lang="he-IL" sz="4000" b="1" dirty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000" b="1" dirty="0" err="1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אֲלֻמֹּתֵיכֶם</a:t>
            </a:r>
            <a:r>
              <a:rPr lang="he-IL" sz="4000" b="1" dirty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000" b="1" dirty="0" err="1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וַתִּשְׁתַּחֲוֶין</a:t>
            </a:r>
            <a:r>
              <a:rPr lang="he-IL" sz="4000" b="1" dirty="0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000" b="1" dirty="0" err="1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לַאֲלֻמָּתִי</a:t>
            </a:r>
            <a:r>
              <a:rPr lang="he-IL" sz="4000" b="1" dirty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: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2255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א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he-IL" sz="6000" b="1" dirty="0" smtClean="0">
                <a:solidFill>
                  <a:schemeClr val="accent3">
                    <a:lumMod val="75000"/>
                  </a:schemeClr>
                </a:solidFill>
              </a:rPr>
              <a:t>משלחת </a:t>
            </a:r>
            <a:endParaRPr lang="he-IL" sz="6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>
            <a:normAutofit fontScale="62500" lnSpcReduction="20000"/>
          </a:bodyPr>
          <a:lstStyle/>
          <a:p>
            <a:pPr marL="68580" indent="0" algn="ctr">
              <a:buNone/>
            </a:pPr>
            <a:r>
              <a:rPr lang="he-IL" dirty="0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000" dirty="0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אורחת </a:t>
            </a:r>
          </a:p>
          <a:p>
            <a:pPr marL="68580" indent="0" algn="ctr">
              <a:buNone/>
            </a:pPr>
            <a:endParaRPr lang="he-IL" sz="4000" dirty="0" smtClean="0">
              <a:solidFill>
                <a:schemeClr val="accent6">
                  <a:lumMod val="75000"/>
                </a:schemeClr>
              </a:solidFill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endParaRPr lang="he-IL" sz="4000" dirty="0">
              <a:solidFill>
                <a:schemeClr val="accent6">
                  <a:lumMod val="75000"/>
                </a:schemeClr>
              </a:solidFill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4000" b="1" dirty="0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000" b="1" dirty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וַיֵּשְׁבוּ לֶאֱכָל לֶחֶם </a:t>
            </a:r>
            <a:r>
              <a:rPr lang="he-IL" sz="4000" b="1" dirty="0" err="1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וַיִּשְׂאו</a:t>
            </a:r>
            <a:r>
              <a:rPr lang="he-IL" sz="4000" b="1" dirty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ּ עֵינֵיהֶם וַיִּרְאוּ וְהִנֵּה </a:t>
            </a:r>
            <a:r>
              <a:rPr lang="he-IL" sz="4000" b="1" dirty="0" err="1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אֹרְחַת</a:t>
            </a:r>
            <a:r>
              <a:rPr lang="he-IL" sz="4000" b="1" dirty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יִשְׁמְעֵאלִים בָּאָה מִגִּלְעָד </a:t>
            </a:r>
          </a:p>
        </p:txBody>
      </p:sp>
    </p:spTree>
    <p:extLst>
      <p:ext uri="{BB962C8B-B14F-4D97-AF65-F5344CB8AC3E}">
        <p14:creationId xmlns:p14="http://schemas.microsoft.com/office/powerpoint/2010/main" val="247360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780928"/>
            <a:ext cx="6400800" cy="2705473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אחד מבניו של יהודה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14316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6000" dirty="0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אונן </a:t>
            </a:r>
          </a:p>
          <a:p>
            <a:pPr marL="68580" indent="0" algn="ctr">
              <a:buNone/>
            </a:pPr>
            <a:endParaRPr lang="he-IL" sz="6000" dirty="0">
              <a:solidFill>
                <a:schemeClr val="accent6">
                  <a:lumMod val="75000"/>
                </a:schemeClr>
              </a:solidFill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6000" dirty="0" err="1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וַתַּהַר</a:t>
            </a:r>
            <a:r>
              <a:rPr lang="he-IL" sz="6000" dirty="0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dirty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עוֹד וַתֵּלֶד בֵּן וַתִּקְרָא אֶת שְׁמוֹ אוֹנָן:</a:t>
            </a:r>
          </a:p>
          <a:p>
            <a:pPr marL="68580" indent="0">
              <a:buNone/>
            </a:pPr>
            <a:endParaRPr lang="he-IL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27843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חפירה  עמוקה באדמה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48529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564904"/>
            <a:ext cx="525658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93440"/>
          </a:xfrm>
        </p:spPr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04864"/>
            <a:ext cx="7416824" cy="3384376"/>
          </a:xfrm>
        </p:spPr>
        <p:txBody>
          <a:bodyPr>
            <a:normAutofit fontScale="850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בור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dirty="0" err="1">
                <a:latin typeface="Guttman Keren" pitchFamily="2" charset="-79"/>
                <a:cs typeface="Guttman Keren" pitchFamily="2" charset="-79"/>
              </a:rPr>
              <a:t>וַיִּקָּחֻהו</a:t>
            </a:r>
            <a:r>
              <a:rPr lang="he-IL" sz="6000" dirty="0">
                <a:latin typeface="Guttman Keren" pitchFamily="2" charset="-79"/>
                <a:cs typeface="Guttman Keren" pitchFamily="2" charset="-79"/>
              </a:rPr>
              <a:t>ּ </a:t>
            </a:r>
            <a:r>
              <a:rPr lang="he-IL" sz="6000" dirty="0" err="1">
                <a:latin typeface="Guttman Keren" pitchFamily="2" charset="-79"/>
                <a:cs typeface="Guttman Keren" pitchFamily="2" charset="-79"/>
              </a:rPr>
              <a:t>וַיַּשְׁלִכו</a:t>
            </a:r>
            <a:r>
              <a:rPr lang="he-IL" sz="6000" dirty="0">
                <a:latin typeface="Guttman Keren" pitchFamily="2" charset="-79"/>
                <a:cs typeface="Guttman Keren" pitchFamily="2" charset="-79"/>
              </a:rPr>
              <a:t>ּ אֹתוֹ הַבֹּרָה וְהַבּוֹר רֵק אֵין בּוֹ מָיִם:</a:t>
            </a:r>
          </a:p>
          <a:p>
            <a:pPr marL="68580" indent="0">
              <a:buNone/>
            </a:pPr>
            <a:endParaRPr lang="he-IL" sz="4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14326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עץ פרי שהופיע בחלום שר המשקים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87840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sz="4400" b="1" dirty="0" smtClean="0"/>
              <a:t>תשובה</a:t>
            </a:r>
            <a:r>
              <a:rPr lang="he-IL" dirty="0" smtClean="0"/>
              <a:t>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348880"/>
            <a:ext cx="6400800" cy="3528392"/>
          </a:xfrm>
        </p:spPr>
        <p:txBody>
          <a:bodyPr>
            <a:normAutofit fontScale="92500" lnSpcReduction="10000"/>
          </a:bodyPr>
          <a:lstStyle/>
          <a:p>
            <a:pPr marL="68580" indent="0" algn="ctr">
              <a:buNone/>
            </a:pPr>
            <a:r>
              <a:rPr lang="he-IL" sz="32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000" dirty="0" smtClean="0">
                <a:latin typeface="Guttman Keren" pitchFamily="2" charset="-79"/>
                <a:cs typeface="Guttman Keren" pitchFamily="2" charset="-79"/>
              </a:rPr>
              <a:t>גפן </a:t>
            </a:r>
          </a:p>
          <a:p>
            <a:pPr marL="68580" indent="0" algn="ctr">
              <a:buNone/>
            </a:pPr>
            <a:r>
              <a:rPr lang="he-IL" sz="4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000" dirty="0">
                <a:latin typeface="Guttman Keren" pitchFamily="2" charset="-79"/>
                <a:cs typeface="Guttman Keren" pitchFamily="2" charset="-79"/>
              </a:rPr>
              <a:t>וַיְסַפֵּר שַׂר הַמַּשְׁקִים אֶת חֲלֹמוֹ לְיוֹסֵף וַיֹּאמֶר לוֹ בַּחֲלוֹמִי וְהִנֵּה גֶפֶן לְפָנָי:</a:t>
            </a:r>
          </a:p>
          <a:p>
            <a:endParaRPr lang="he-IL" dirty="0" smtClean="0"/>
          </a:p>
          <a:p>
            <a:endParaRPr lang="he-IL" dirty="0"/>
          </a:p>
        </p:txBody>
      </p:sp>
      <p:pic>
        <p:nvPicPr>
          <p:cNvPr id="2050" name="Picture 2" descr="C:\Users\User\AppData\Local\Microsoft\Windows\Temporary Internet Files\Content.IE5\ZZS735CE\MP90042662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97152"/>
            <a:ext cx="6120680" cy="119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475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 algn="ctr">
              <a:buNone/>
            </a:pPr>
            <a:endParaRPr lang="he-IL" dirty="0"/>
          </a:p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דברי גנאי ולשון הרע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38140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8580" indent="0" algn="ctr">
              <a:buNone/>
            </a:pPr>
            <a:r>
              <a:rPr lang="he-IL" dirty="0"/>
              <a:t> 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דיבה </a:t>
            </a:r>
          </a:p>
          <a:p>
            <a:pPr marL="68580"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6000" dirty="0">
                <a:latin typeface="Guttman Keren" pitchFamily="2" charset="-79"/>
                <a:cs typeface="Guttman Keren" pitchFamily="2" charset="-79"/>
              </a:rPr>
              <a:t>וַיָּבֵא יוֹסֵף אֶת </a:t>
            </a:r>
            <a:r>
              <a:rPr lang="he-IL" sz="6000" dirty="0" err="1">
                <a:latin typeface="Guttman Keren" pitchFamily="2" charset="-79"/>
                <a:cs typeface="Guttman Keren" pitchFamily="2" charset="-79"/>
              </a:rPr>
              <a:t>דִּבָּתָם</a:t>
            </a:r>
            <a:r>
              <a:rPr lang="he-IL" sz="6000" dirty="0">
                <a:latin typeface="Guttman Keren" pitchFamily="2" charset="-79"/>
                <a:cs typeface="Guttman Keren" pitchFamily="2" charset="-79"/>
              </a:rPr>
              <a:t> רָעָה אֶל אֲבִיהֶם:</a:t>
            </a:r>
          </a:p>
          <a:p>
            <a:pPr marL="68580"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28871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8580" indent="0" algn="ctr">
              <a:buNone/>
            </a:pPr>
            <a:endParaRPr lang="he-IL" dirty="0" smtClean="0"/>
          </a:p>
          <a:p>
            <a:pPr marL="68580" indent="0" algn="ctr">
              <a:buNone/>
            </a:pPr>
            <a:endParaRPr lang="he-IL" dirty="0"/>
          </a:p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מילת מוכנות והזמנה לפעולה </a:t>
            </a:r>
          </a:p>
          <a:p>
            <a:pPr marL="68580"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60411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132856"/>
            <a:ext cx="7704856" cy="3888432"/>
          </a:xfrm>
        </p:spPr>
        <p:txBody>
          <a:bodyPr>
            <a:normAutofit fontScale="700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6000" dirty="0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הנני </a:t>
            </a:r>
          </a:p>
          <a:p>
            <a:pPr marL="68580"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dirty="0">
                <a:latin typeface="Guttman Keren" pitchFamily="2" charset="-79"/>
                <a:cs typeface="Guttman Keren" pitchFamily="2" charset="-79"/>
              </a:rPr>
              <a:t>וַיֹּאמֶר יִשְׂרָאֵל אֶל יוֹסֵף הֲלוֹא אַחֶיךָ רֹעִים בִּשְׁכֶם לְכָה וְאֶשְׁלָחֲךָ אֲלֵיהֶם וַיֹּאמֶר לוֹ הִנֵּנִי:</a:t>
            </a:r>
          </a:p>
          <a:p>
            <a:pPr marL="6858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53865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תוארו של הבן האחרון   והצעיר במשפחה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89446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בן זקונים </a:t>
            </a:r>
          </a:p>
          <a:p>
            <a:pPr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dirty="0">
                <a:latin typeface="Guttman Keren" pitchFamily="2" charset="-79"/>
                <a:cs typeface="Guttman Keren" pitchFamily="2" charset="-79"/>
              </a:rPr>
              <a:t>וְיִשְׂרָאֵל אָהַב אֶת יוֹסֵף מִכָּל בָּנָיו כִּי בֶן זְקֻנִים הוּא לוֹ וְעָשָׂה לוֹ </a:t>
            </a:r>
            <a:r>
              <a:rPr lang="he-IL" sz="6000" dirty="0" err="1">
                <a:latin typeface="Guttman Keren" pitchFamily="2" charset="-79"/>
                <a:cs typeface="Guttman Keren" pitchFamily="2" charset="-79"/>
              </a:rPr>
              <a:t>כְּתֹנֶת</a:t>
            </a:r>
            <a:r>
              <a:rPr lang="he-IL" sz="6000" dirty="0">
                <a:latin typeface="Guttman Keren" pitchFamily="2" charset="-79"/>
                <a:cs typeface="Guttman Keren" pitchFamily="2" charset="-79"/>
              </a:rPr>
              <a:t> פַּסִּים: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74901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780928"/>
            <a:ext cx="6400800" cy="2705473"/>
          </a:xfrm>
        </p:spPr>
        <p:txBody>
          <a:bodyPr>
            <a:normAutofit fontScale="92500" lnSpcReduction="10000"/>
          </a:bodyPr>
          <a:lstStyle/>
          <a:p>
            <a:pPr indent="0" algn="ctr">
              <a:buNone/>
            </a:pPr>
            <a:endParaRPr lang="he-IL" sz="6000" b="1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b="1" dirty="0" smtClean="0">
                <a:latin typeface="Guttman Keren" pitchFamily="2" charset="-79"/>
                <a:cs typeface="Guttman Keren" pitchFamily="2" charset="-79"/>
              </a:rPr>
              <a:t>דמיון לילי  </a:t>
            </a:r>
            <a:endParaRPr lang="he-IL" sz="6000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27112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חלום </a:t>
            </a:r>
          </a:p>
          <a:p>
            <a:pPr marL="68580"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חלומות יוסף </a:t>
            </a:r>
          </a:p>
          <a:p>
            <a:pPr marL="68580" indent="0" algn="ctr">
              <a:buNone/>
            </a:pPr>
            <a:r>
              <a:rPr lang="he-IL" sz="6000" dirty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חלומות  השרים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08588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0" algn="ctr">
              <a:buNone/>
            </a:pPr>
            <a:endParaRPr lang="he-IL" sz="6000" b="1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b="1" dirty="0" smtClean="0">
                <a:latin typeface="Guttman Keren" pitchFamily="2" charset="-79"/>
                <a:cs typeface="Guttman Keren" pitchFamily="2" charset="-79"/>
              </a:rPr>
              <a:t>רעהו של יהודה מעדולם </a:t>
            </a:r>
            <a:endParaRPr lang="he-IL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82696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6000" b="1" dirty="0" err="1" smtClean="0"/>
              <a:t>חירה</a:t>
            </a:r>
            <a:r>
              <a:rPr lang="he-IL" sz="6000" b="1" dirty="0" smtClean="0"/>
              <a:t> </a:t>
            </a:r>
          </a:p>
          <a:p>
            <a:pPr marL="68580" indent="0" algn="ctr">
              <a:buNone/>
            </a:pPr>
            <a:endParaRPr lang="he-IL" sz="6000" b="1" dirty="0"/>
          </a:p>
          <a:p>
            <a:pPr marL="68580" indent="0" algn="ctr">
              <a:buNone/>
            </a:pPr>
            <a:r>
              <a:rPr lang="he-IL" sz="6000" b="1" dirty="0" smtClean="0"/>
              <a:t> </a:t>
            </a:r>
            <a:r>
              <a:rPr lang="he-IL" sz="6000" b="1" dirty="0"/>
              <a:t>וַיְהִי בָּעֵת הַהִוא וַיֵּרֶד יְהוּדָה מֵאֵת אֶחָיו </a:t>
            </a:r>
            <a:r>
              <a:rPr lang="he-IL" sz="6000" b="1" dirty="0" err="1"/>
              <a:t>וַיֵּט</a:t>
            </a:r>
            <a:r>
              <a:rPr lang="he-IL" sz="6000" b="1" dirty="0"/>
              <a:t> עַד אִישׁ </a:t>
            </a:r>
            <a:r>
              <a:rPr lang="he-IL" sz="6000" b="1" dirty="0" err="1"/>
              <a:t>עֲדֻלָּמִי</a:t>
            </a:r>
            <a:r>
              <a:rPr lang="he-IL" sz="6000" b="1" dirty="0"/>
              <a:t> וּשְׁמוֹ </a:t>
            </a:r>
            <a:r>
              <a:rPr lang="he-IL" sz="6000" b="1" dirty="0" err="1"/>
              <a:t>חִירָה</a:t>
            </a:r>
            <a:r>
              <a:rPr lang="he-IL" sz="6000" b="1" dirty="0"/>
              <a:t>:</a:t>
            </a:r>
          </a:p>
          <a:p>
            <a:pPr marL="6858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98608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ctr">
              <a:buNone/>
            </a:pPr>
            <a:endParaRPr lang="he-IL" sz="6000" b="1" dirty="0" smtClean="0"/>
          </a:p>
          <a:p>
            <a:pPr indent="0" algn="ctr">
              <a:buNone/>
            </a:pPr>
            <a:r>
              <a:rPr lang="he-IL" sz="6000" b="1" dirty="0" smtClean="0"/>
              <a:t>אמירתו הכואבת של יעקב ביחס ליוסף</a:t>
            </a:r>
            <a:endParaRPr lang="he-IL" sz="6000" b="1" dirty="0"/>
          </a:p>
        </p:txBody>
      </p:sp>
    </p:spTree>
    <p:extLst>
      <p:ext uri="{BB962C8B-B14F-4D97-AF65-F5344CB8AC3E}">
        <p14:creationId xmlns:p14="http://schemas.microsoft.com/office/powerpoint/2010/main" val="4078318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438400"/>
            <a:ext cx="6984776" cy="3438871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dirty="0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טרף </a:t>
            </a:r>
            <a:r>
              <a:rPr lang="he-IL" sz="6000" dirty="0" err="1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טרף</a:t>
            </a:r>
            <a:r>
              <a:rPr lang="he-IL" sz="6000" dirty="0" smtClean="0">
                <a:solidFill>
                  <a:schemeClr val="accent6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</a:t>
            </a:r>
            <a:endParaRPr lang="he-IL" sz="6000" dirty="0">
              <a:solidFill>
                <a:schemeClr val="accent6">
                  <a:lumMod val="75000"/>
                </a:schemeClr>
              </a:solidFill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48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וַיַּכִּירָהּ וַיֹּאמֶר </a:t>
            </a:r>
            <a:r>
              <a:rPr lang="he-IL" sz="3600" dirty="0" err="1" smtClean="0">
                <a:latin typeface="Guttman Keren" pitchFamily="2" charset="-79"/>
                <a:cs typeface="Guttman Keren" pitchFamily="2" charset="-79"/>
              </a:rPr>
              <a:t>כְּתֹנֶת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 בְּנִי חַיָּה רָעָה </a:t>
            </a:r>
            <a:r>
              <a:rPr lang="he-IL" sz="3600" dirty="0" err="1" smtClean="0">
                <a:latin typeface="Guttman Keren" pitchFamily="2" charset="-79"/>
                <a:cs typeface="Guttman Keren" pitchFamily="2" charset="-79"/>
              </a:rPr>
              <a:t>אֲכָלָתְהו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ּ טָרֹף </a:t>
            </a:r>
            <a:r>
              <a:rPr lang="he-IL" sz="3600" dirty="0" err="1" smtClean="0">
                <a:latin typeface="Guttman Keren" pitchFamily="2" charset="-79"/>
                <a:cs typeface="Guttman Keren" pitchFamily="2" charset="-79"/>
              </a:rPr>
              <a:t>טֹרַף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 יוֹסֵף </a:t>
            </a:r>
            <a:endParaRPr lang="he-IL" sz="36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40941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ctr">
              <a:buNone/>
            </a:pPr>
            <a:endParaRPr lang="he-IL" sz="6000" b="1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b="1" dirty="0" smtClean="0">
                <a:latin typeface="Guttman Keren" pitchFamily="2" charset="-79"/>
                <a:cs typeface="Guttman Keren" pitchFamily="2" charset="-79"/>
              </a:rPr>
              <a:t>מצוות נושאי האח עם אשת אחיו המת </a:t>
            </a:r>
            <a:endParaRPr lang="he-IL" sz="6000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46915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6500" dirty="0" err="1" smtClean="0">
                <a:latin typeface="Guttman Keren" pitchFamily="2" charset="-79"/>
                <a:cs typeface="Guttman Keren" pitchFamily="2" charset="-79"/>
              </a:rPr>
              <a:t>יבום</a:t>
            </a:r>
            <a:r>
              <a:rPr lang="he-IL" sz="6500" dirty="0" smtClean="0">
                <a:latin typeface="Guttman Keren" pitchFamily="2" charset="-79"/>
                <a:cs typeface="Guttman Keren" pitchFamily="2" charset="-79"/>
              </a:rPr>
              <a:t> </a:t>
            </a:r>
          </a:p>
          <a:p>
            <a:pPr marL="68580" indent="0" algn="ctr">
              <a:buNone/>
            </a:pPr>
            <a:endParaRPr lang="he-IL" sz="65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65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500" dirty="0">
                <a:latin typeface="Guttman Keren" pitchFamily="2" charset="-79"/>
                <a:cs typeface="Guttman Keren" pitchFamily="2" charset="-79"/>
              </a:rPr>
              <a:t>וַיֹּאמֶר יְהוּדָה לְאוֹנָן בֹּא אֶל אֵשֶׁת אָחִיךָ וְיַבֵּם אֹתָהּ וְהָקֵם זֶרַע לְאָחִיךָ:</a:t>
            </a:r>
          </a:p>
          <a:p>
            <a:pPr marL="6858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545918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err="1" smtClean="0">
                <a:latin typeface="Guttman Keren" pitchFamily="2" charset="-79"/>
                <a:cs typeface="Guttman Keren" pitchFamily="2" charset="-79"/>
              </a:rPr>
              <a:t>האמא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בחלומו של יוסף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67787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7000" dirty="0" smtClean="0">
                <a:latin typeface="Guttman Keren" pitchFamily="2" charset="-79"/>
                <a:cs typeface="Guttman Keren" pitchFamily="2" charset="-79"/>
              </a:rPr>
              <a:t>ירח </a:t>
            </a:r>
          </a:p>
          <a:p>
            <a:pPr marL="68580" indent="0" algn="ctr">
              <a:buNone/>
            </a:pPr>
            <a:endParaRPr lang="he-IL" sz="86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7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7000" dirty="0" err="1">
                <a:latin typeface="Guttman Keren" pitchFamily="2" charset="-79"/>
                <a:cs typeface="Guttman Keren" pitchFamily="2" charset="-79"/>
              </a:rPr>
              <a:t>וַיַּחֲלֹם</a:t>
            </a:r>
            <a:r>
              <a:rPr lang="he-IL" sz="7000" dirty="0">
                <a:latin typeface="Guttman Keren" pitchFamily="2" charset="-79"/>
                <a:cs typeface="Guttman Keren" pitchFamily="2" charset="-79"/>
              </a:rPr>
              <a:t> עוֹד חֲלוֹם אַחֵר וַיְסַפֵּר אֹתוֹ לְאֶחָיו וַיֹּאמֶר הִנֵּה חָלַמְתִּי חֲלוֹם עוֹד וְהִנֵּה הַשֶּׁמֶשׁ וְהַיָּרֵחַ וְאַחַד עָשָׂר כּוֹכָבִים </a:t>
            </a:r>
            <a:r>
              <a:rPr lang="he-IL" sz="7000" dirty="0" err="1">
                <a:latin typeface="Guttman Keren" pitchFamily="2" charset="-79"/>
                <a:cs typeface="Guttman Keren" pitchFamily="2" charset="-79"/>
              </a:rPr>
              <a:t>מִשְׁתַּחֲוִים</a:t>
            </a:r>
            <a:r>
              <a:rPr lang="he-IL" sz="7000" dirty="0">
                <a:latin typeface="Guttman Keren" pitchFamily="2" charset="-79"/>
                <a:cs typeface="Guttman Keren" pitchFamily="2" charset="-79"/>
              </a:rPr>
              <a:t> לִי:</a:t>
            </a:r>
          </a:p>
          <a:p>
            <a:pPr marL="6858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383680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ctr">
              <a:buNone/>
            </a:pPr>
            <a:endParaRPr lang="he-IL" sz="6000" b="1" dirty="0" smtClean="0"/>
          </a:p>
          <a:p>
            <a:pPr indent="0" algn="ctr">
              <a:buNone/>
            </a:pPr>
            <a:r>
              <a:rPr lang="he-IL" sz="6000" b="1" dirty="0" smtClean="0"/>
              <a:t>בגד עליון \ תחתון  בגד מיוחד ליוסף </a:t>
            </a:r>
            <a:endParaRPr lang="he-IL" sz="6000" b="1" dirty="0"/>
          </a:p>
        </p:txBody>
      </p:sp>
    </p:spTree>
    <p:extLst>
      <p:ext uri="{BB962C8B-B14F-4D97-AF65-F5344CB8AC3E}">
        <p14:creationId xmlns:p14="http://schemas.microsoft.com/office/powerpoint/2010/main" val="1950383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6500" dirty="0" smtClean="0">
                <a:latin typeface="Guttman Keren" pitchFamily="2" charset="-79"/>
                <a:cs typeface="Guttman Keren" pitchFamily="2" charset="-79"/>
              </a:rPr>
              <a:t>כתונת פסים </a:t>
            </a:r>
          </a:p>
          <a:p>
            <a:pPr marL="68580" indent="0" algn="ctr">
              <a:buNone/>
            </a:pPr>
            <a:endParaRPr lang="he-IL" sz="65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65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500" dirty="0">
                <a:latin typeface="Guttman Keren" pitchFamily="2" charset="-79"/>
                <a:cs typeface="Guttman Keren" pitchFamily="2" charset="-79"/>
              </a:rPr>
              <a:t>וְיִשְׂרָאֵל אָהַב אֶת יוֹסֵף מִכָּל בָּנָיו כִּי בֶן זְקֻנִים הוּא לוֹ וְעָשָׂה לוֹ </a:t>
            </a:r>
            <a:r>
              <a:rPr lang="he-IL" sz="6500" dirty="0" err="1">
                <a:latin typeface="Guttman Keren" pitchFamily="2" charset="-79"/>
                <a:cs typeface="Guttman Keren" pitchFamily="2" charset="-79"/>
              </a:rPr>
              <a:t>כְּתֹנֶת</a:t>
            </a:r>
            <a:r>
              <a:rPr lang="he-IL" sz="6500" dirty="0">
                <a:latin typeface="Guttman Keren" pitchFamily="2" charset="-79"/>
                <a:cs typeface="Guttman Keren" pitchFamily="2" charset="-79"/>
              </a:rPr>
              <a:t> פַּסִּים:</a:t>
            </a:r>
          </a:p>
          <a:p>
            <a:pPr marL="68580" indent="0" algn="ctr">
              <a:buNone/>
            </a:pPr>
            <a:endParaRPr lang="he-IL" sz="6500" dirty="0" smtClean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endParaRPr lang="he-IL" sz="6500" dirty="0" smtClean="0">
              <a:latin typeface="Guttman Keren" pitchFamily="2" charset="-79"/>
              <a:cs typeface="Guttman Keren" pitchFamily="2" charset="-79"/>
            </a:endParaRPr>
          </a:p>
          <a:p>
            <a:pPr marL="6858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92249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האחים בחלומו של יוסף </a:t>
            </a:r>
            <a:endParaRPr lang="he-IL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55393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1988840"/>
            <a:ext cx="7560840" cy="3888432"/>
          </a:xfrm>
        </p:spPr>
        <p:txBody>
          <a:bodyPr>
            <a:normAutofit fontScale="250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</a:p>
          <a:p>
            <a:pPr marL="68580" indent="0" algn="ctr">
              <a:buNone/>
            </a:pPr>
            <a:r>
              <a:rPr lang="he-IL" sz="21600" dirty="0" smtClean="0">
                <a:latin typeface="Guttman Keren" pitchFamily="2" charset="-79"/>
                <a:cs typeface="Guttman Keren" pitchFamily="2" charset="-79"/>
              </a:rPr>
              <a:t>כוכבים </a:t>
            </a:r>
            <a:endParaRPr lang="he-IL" sz="216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216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14400" dirty="0" err="1">
                <a:latin typeface="Guttman Keren" pitchFamily="2" charset="-79"/>
                <a:cs typeface="Guttman Keren" pitchFamily="2" charset="-79"/>
              </a:rPr>
              <a:t>וַיַּחֲלֹם</a:t>
            </a:r>
            <a:r>
              <a:rPr lang="he-IL" sz="14400" dirty="0">
                <a:latin typeface="Guttman Keren" pitchFamily="2" charset="-79"/>
                <a:cs typeface="Guttman Keren" pitchFamily="2" charset="-79"/>
              </a:rPr>
              <a:t> עוֹד חֲלוֹם אַחֵר וַיְסַפֵּר אֹתוֹ לְאֶחָיו וַיֹּאמֶר הִנֵּה חָלַמְתִּי חֲלוֹם עוֹד וְהִנֵּה הַשֶּׁמֶשׁ וְהַיָּרֵחַ וְאַחַד עָשָׂר כּוֹכָבִים </a:t>
            </a:r>
            <a:r>
              <a:rPr lang="he-IL" sz="14400" dirty="0" err="1">
                <a:latin typeface="Guttman Keren" pitchFamily="2" charset="-79"/>
                <a:cs typeface="Guttman Keren" pitchFamily="2" charset="-79"/>
              </a:rPr>
              <a:t>מִשְׁתַּחֲוִים</a:t>
            </a:r>
            <a:r>
              <a:rPr lang="he-IL" sz="14400" dirty="0">
                <a:latin typeface="Guttman Keren" pitchFamily="2" charset="-79"/>
                <a:cs typeface="Guttman Keren" pitchFamily="2" charset="-79"/>
              </a:rPr>
              <a:t> לִי:</a:t>
            </a:r>
          </a:p>
          <a:p>
            <a:pPr marL="68580" indent="0">
              <a:buNone/>
            </a:pPr>
            <a:endParaRPr lang="he-IL" sz="5600" dirty="0"/>
          </a:p>
        </p:txBody>
      </p:sp>
    </p:spTree>
    <p:extLst>
      <p:ext uri="{BB962C8B-B14F-4D97-AF65-F5344CB8AC3E}">
        <p14:creationId xmlns:p14="http://schemas.microsoft.com/office/powerpoint/2010/main" val="2481177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סעודה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896744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68580" indent="0" algn="ctr">
              <a:buNone/>
            </a:pPr>
            <a:r>
              <a:rPr lang="he-IL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7100" dirty="0" smtClean="0">
                <a:latin typeface="Guttman Keren" pitchFamily="2" charset="-79"/>
                <a:cs typeface="Guttman Keren" pitchFamily="2" charset="-79"/>
              </a:rPr>
              <a:t>לחם </a:t>
            </a:r>
          </a:p>
          <a:p>
            <a:pPr marL="68580" indent="0" algn="ctr">
              <a:buNone/>
            </a:pPr>
            <a:endParaRPr lang="he-IL" sz="71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71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7100" dirty="0">
                <a:latin typeface="Guttman Keren" pitchFamily="2" charset="-79"/>
                <a:cs typeface="Guttman Keren" pitchFamily="2" charset="-79"/>
              </a:rPr>
              <a:t>וַיֵּשְׁבוּ לֶאֱכָל לֶחֶם </a:t>
            </a:r>
            <a:r>
              <a:rPr lang="he-IL" sz="7100" dirty="0" err="1">
                <a:latin typeface="Guttman Keren" pitchFamily="2" charset="-79"/>
                <a:cs typeface="Guttman Keren" pitchFamily="2" charset="-79"/>
              </a:rPr>
              <a:t>וַיִּשְׂאו</a:t>
            </a:r>
            <a:r>
              <a:rPr lang="he-IL" sz="7100" dirty="0">
                <a:latin typeface="Guttman Keren" pitchFamily="2" charset="-79"/>
                <a:cs typeface="Guttman Keren" pitchFamily="2" charset="-79"/>
              </a:rPr>
              <a:t>ּ עֵינֵיהֶם וַיִּרְאוּ וְהִנֵּה </a:t>
            </a:r>
            <a:r>
              <a:rPr lang="he-IL" sz="7100" dirty="0" err="1">
                <a:latin typeface="Guttman Keren" pitchFamily="2" charset="-79"/>
                <a:cs typeface="Guttman Keren" pitchFamily="2" charset="-79"/>
              </a:rPr>
              <a:t>אֹרְחַת</a:t>
            </a:r>
            <a:r>
              <a:rPr lang="he-IL" sz="7100" dirty="0">
                <a:latin typeface="Guttman Keren" pitchFamily="2" charset="-79"/>
                <a:cs typeface="Guttman Keren" pitchFamily="2" charset="-79"/>
              </a:rPr>
              <a:t> יִשְׁמְעֵאלִים </a:t>
            </a:r>
          </a:p>
        </p:txBody>
      </p:sp>
    </p:spTree>
    <p:extLst>
      <p:ext uri="{BB962C8B-B14F-4D97-AF65-F5344CB8AC3E}">
        <p14:creationId xmlns:p14="http://schemas.microsoft.com/office/powerpoint/2010/main" val="3388784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438401"/>
            <a:ext cx="6400800" cy="2430760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dirty="0" smtClean="0"/>
              <a:t>כלום </a:t>
            </a:r>
            <a:endParaRPr lang="he-IL" sz="6000" dirty="0"/>
          </a:p>
        </p:txBody>
      </p:sp>
    </p:spTree>
    <p:extLst>
      <p:ext uri="{BB962C8B-B14F-4D97-AF65-F5344CB8AC3E}">
        <p14:creationId xmlns:p14="http://schemas.microsoft.com/office/powerpoint/2010/main" val="6311306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indent="0" algn="ctr">
              <a:buNone/>
            </a:pPr>
            <a:r>
              <a:rPr lang="he-IL" sz="7100" dirty="0" smtClean="0">
                <a:latin typeface="Guttman Keren" pitchFamily="2" charset="-79"/>
                <a:cs typeface="Guttman Keren" pitchFamily="2" charset="-79"/>
              </a:rPr>
              <a:t>מאומה </a:t>
            </a:r>
          </a:p>
          <a:p>
            <a:pPr indent="0" algn="ctr">
              <a:buNone/>
            </a:pPr>
            <a:endParaRPr lang="he-IL" sz="71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71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7100" dirty="0" err="1">
                <a:latin typeface="Guttman Keren" pitchFamily="2" charset="-79"/>
                <a:cs typeface="Guttman Keren" pitchFamily="2" charset="-79"/>
              </a:rPr>
              <a:t>וַיַּעֲזֹב</a:t>
            </a:r>
            <a:r>
              <a:rPr lang="he-IL" sz="7100" dirty="0">
                <a:latin typeface="Guttman Keren" pitchFamily="2" charset="-79"/>
                <a:cs typeface="Guttman Keren" pitchFamily="2" charset="-79"/>
              </a:rPr>
              <a:t> כָּל אֲשֶׁר לוֹ בְּיַד יוֹסֵף וְלֹא יָדַע אִתּוֹ מְאוּמָה כִּי אִם הַלֶּחֶם אֲשֶׁר הוּא אוֹכֵל וַיְהִי יוֹסֵף יְפֵה תֹאַר וִיפֵה מַרְאֶה:</a:t>
            </a:r>
          </a:p>
          <a:p>
            <a:endParaRPr lang="he-IL" sz="7100" dirty="0"/>
          </a:p>
        </p:txBody>
      </p:sp>
    </p:spTree>
    <p:extLst>
      <p:ext uri="{BB962C8B-B14F-4D97-AF65-F5344CB8AC3E}">
        <p14:creationId xmlns:p14="http://schemas.microsoft.com/office/powerpoint/2010/main" val="26766489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ctr">
              <a:buNone/>
            </a:pPr>
            <a:endParaRPr lang="he-IL" sz="6000" b="1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b="1" dirty="0" smtClean="0">
                <a:latin typeface="Guttman Keren" pitchFamily="2" charset="-79"/>
                <a:cs typeface="Guttman Keren" pitchFamily="2" charset="-79"/>
              </a:rPr>
              <a:t>כלי </a:t>
            </a:r>
            <a:r>
              <a:rPr lang="he-IL" sz="6000" b="1" dirty="0">
                <a:latin typeface="Guttman Keren" pitchFamily="2" charset="-79"/>
                <a:cs typeface="Guttman Keren" pitchFamily="2" charset="-79"/>
              </a:rPr>
              <a:t>קיבול ושמירה על בשמים </a:t>
            </a:r>
          </a:p>
        </p:txBody>
      </p:sp>
    </p:spTree>
    <p:extLst>
      <p:ext uri="{BB962C8B-B14F-4D97-AF65-F5344CB8AC3E}">
        <p14:creationId xmlns:p14="http://schemas.microsoft.com/office/powerpoint/2010/main" val="1806092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276872"/>
            <a:ext cx="7560840" cy="3456384"/>
          </a:xfrm>
        </p:spPr>
        <p:txBody>
          <a:bodyPr>
            <a:normAutofit fontScale="55000" lnSpcReduction="20000"/>
          </a:bodyPr>
          <a:lstStyle/>
          <a:p>
            <a:pPr indent="0" algn="ctr">
              <a:buNone/>
            </a:pPr>
            <a:endParaRPr lang="he-IL" sz="54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5400" dirty="0" smtClean="0">
                <a:latin typeface="Guttman Keren" pitchFamily="2" charset="-79"/>
                <a:cs typeface="Guttman Keren" pitchFamily="2" charset="-79"/>
              </a:rPr>
              <a:t>נכאת </a:t>
            </a:r>
          </a:p>
          <a:p>
            <a:pPr marL="68580" indent="0" algn="ctr">
              <a:buNone/>
            </a:pPr>
            <a:r>
              <a:rPr lang="he-IL" sz="5400" dirty="0" smtClean="0">
                <a:latin typeface="Guttman Keren" pitchFamily="2" charset="-79"/>
                <a:cs typeface="Guttman Keren" pitchFamily="2" charset="-79"/>
              </a:rPr>
              <a:t>וַיֵּשְׁבוּ </a:t>
            </a:r>
            <a:r>
              <a:rPr lang="he-IL" sz="5400" dirty="0">
                <a:latin typeface="Guttman Keren" pitchFamily="2" charset="-79"/>
                <a:cs typeface="Guttman Keren" pitchFamily="2" charset="-79"/>
              </a:rPr>
              <a:t>לֶאֱכָל לֶחֶם </a:t>
            </a:r>
            <a:r>
              <a:rPr lang="he-IL" sz="5400" dirty="0" err="1">
                <a:latin typeface="Guttman Keren" pitchFamily="2" charset="-79"/>
                <a:cs typeface="Guttman Keren" pitchFamily="2" charset="-79"/>
              </a:rPr>
              <a:t>וַיִּשְׂאו</a:t>
            </a:r>
            <a:r>
              <a:rPr lang="he-IL" sz="5400" dirty="0">
                <a:latin typeface="Guttman Keren" pitchFamily="2" charset="-79"/>
                <a:cs typeface="Guttman Keren" pitchFamily="2" charset="-79"/>
              </a:rPr>
              <a:t>ּ עֵינֵיהֶם וַיִּרְאוּ וְהִנֵּה </a:t>
            </a:r>
            <a:r>
              <a:rPr lang="he-IL" sz="5400" dirty="0" err="1">
                <a:latin typeface="Guttman Keren" pitchFamily="2" charset="-79"/>
                <a:cs typeface="Guttman Keren" pitchFamily="2" charset="-79"/>
              </a:rPr>
              <a:t>אֹרְחַת</a:t>
            </a:r>
            <a:r>
              <a:rPr lang="he-IL" sz="5400" dirty="0">
                <a:latin typeface="Guttman Keren" pitchFamily="2" charset="-79"/>
                <a:cs typeface="Guttman Keren" pitchFamily="2" charset="-79"/>
              </a:rPr>
              <a:t> יִשְׁמְעֵאלִים בָּאָה מִגִּלְעָד וּגְמַלֵּיהֶם נֹשְׂאִים נְכֹאת וּצְרִי וָלֹט הוֹלְכִים לְהוֹרִיד מִצְרָיְמָה: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827777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2438400"/>
            <a:ext cx="6656784" cy="3048001"/>
          </a:xfrm>
        </p:spPr>
        <p:txBody>
          <a:bodyPr>
            <a:normAutofit fontScale="92500" lnSpcReduction="10000"/>
          </a:bodyPr>
          <a:lstStyle/>
          <a:p>
            <a:pPr indent="0" algn="ctr">
              <a:buNone/>
            </a:pPr>
            <a:endParaRPr lang="he-IL" dirty="0" smtClean="0"/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בעל תפקיד בשלטון המצרי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586205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סריס</a:t>
            </a:r>
          </a:p>
          <a:p>
            <a:pPr marL="68580"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dirty="0">
                <a:latin typeface="Guttman Keren" pitchFamily="2" charset="-79"/>
                <a:cs typeface="Guttman Keren" pitchFamily="2" charset="-79"/>
              </a:rPr>
              <a:t>וְהַמְּדָנִים מָכְרוּ אֹתוֹ אֶל מִצְרָיִם </a:t>
            </a:r>
            <a:r>
              <a:rPr lang="he-IL" sz="6000" dirty="0" err="1">
                <a:latin typeface="Guttman Keren" pitchFamily="2" charset="-79"/>
                <a:cs typeface="Guttman Keren" pitchFamily="2" charset="-79"/>
              </a:rPr>
              <a:t>לְפוֹטִיפַר</a:t>
            </a:r>
            <a:r>
              <a:rPr lang="he-IL" sz="6000" dirty="0">
                <a:latin typeface="Guttman Keren" pitchFamily="2" charset="-79"/>
                <a:cs typeface="Guttman Keren" pitchFamily="2" charset="-79"/>
              </a:rPr>
              <a:t> סְרִיס פַּרְעֹה שַׂר הַטַּבָּחִים: </a:t>
            </a:r>
          </a:p>
          <a:p>
            <a:pPr marL="6858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180465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b="1" dirty="0" smtClean="0"/>
              <a:t>כלי קיבול</a:t>
            </a:r>
            <a:endParaRPr lang="he-IL" sz="6000" b="1" dirty="0"/>
          </a:p>
        </p:txBody>
      </p:sp>
    </p:spTree>
    <p:extLst>
      <p:ext uri="{BB962C8B-B14F-4D97-AF65-F5344CB8AC3E}">
        <p14:creationId xmlns:p14="http://schemas.microsoft.com/office/powerpoint/2010/main" val="21520782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68580" indent="0" algn="ctr">
              <a:buNone/>
            </a:pPr>
            <a:r>
              <a:rPr lang="he-IL" sz="4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סל</a:t>
            </a:r>
          </a:p>
          <a:p>
            <a:pPr marL="68580"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86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8600" dirty="0">
                <a:latin typeface="Guttman Keren" pitchFamily="2" charset="-79"/>
                <a:cs typeface="Guttman Keren" pitchFamily="2" charset="-79"/>
              </a:rPr>
              <a:t>וַיַּרְא שַׂר הָאֹפִים כִּי טוֹב פָּתָר וַיֹּאמֶר אֶל יוֹסֵף אַף אֲנִי בַּחֲלוֹמִי וְהִנֵּה שְׁלֹשָׁה סַלֵּי חֹרִי עַל רֹאשִׁי:</a:t>
            </a:r>
          </a:p>
          <a:p>
            <a:pPr marL="68580" indent="0">
              <a:buNone/>
            </a:pPr>
            <a:endParaRPr lang="he-IL" sz="55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782318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בנו בכורו של יהודה 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820528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8580"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ער </a:t>
            </a:r>
          </a:p>
          <a:p>
            <a:pPr marL="68580"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dirty="0" err="1">
                <a:latin typeface="Guttman Keren" pitchFamily="2" charset="-79"/>
                <a:cs typeface="Guttman Keren" pitchFamily="2" charset="-79"/>
              </a:rPr>
              <a:t>וַתַּהַר</a:t>
            </a:r>
            <a:r>
              <a:rPr lang="he-IL" sz="6000" dirty="0">
                <a:latin typeface="Guttman Keren" pitchFamily="2" charset="-79"/>
                <a:cs typeface="Guttman Keren" pitchFamily="2" charset="-79"/>
              </a:rPr>
              <a:t> וַתֵּלֶד בֵּן וַיִּקְרָא אֶת שְׁמוֹ עֵר:</a:t>
            </a:r>
          </a:p>
          <a:p>
            <a:pPr marL="68580"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535948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דבר הניתן כביטחון להחזרת חוב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195230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6000" b="1" dirty="0" smtClean="0">
                <a:latin typeface="Guttman Keren" pitchFamily="2" charset="-79"/>
                <a:cs typeface="Guttman Keren" pitchFamily="2" charset="-79"/>
              </a:rPr>
              <a:t>ערבון </a:t>
            </a:r>
          </a:p>
          <a:p>
            <a:pPr marL="68580" indent="0" algn="ctr">
              <a:buNone/>
            </a:pPr>
            <a:endParaRPr lang="he-IL" sz="6000" b="1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60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b="1" dirty="0">
                <a:latin typeface="Guttman Keren" pitchFamily="2" charset="-79"/>
                <a:cs typeface="Guttman Keren" pitchFamily="2" charset="-79"/>
              </a:rPr>
              <a:t>וַיֹּאמֶר אָנֹכִי אֲשַׁלַּח גְּדִי עִזִּים מִן הַצֹּאן וַתֹּאמֶר אִם </a:t>
            </a:r>
            <a:r>
              <a:rPr lang="he-IL" sz="6000" b="1" dirty="0" err="1">
                <a:latin typeface="Guttman Keren" pitchFamily="2" charset="-79"/>
                <a:cs typeface="Guttman Keren" pitchFamily="2" charset="-79"/>
              </a:rPr>
              <a:t>תִּתֵּן</a:t>
            </a:r>
            <a:r>
              <a:rPr lang="he-IL" sz="6000" b="1" dirty="0">
                <a:latin typeface="Guttman Keren" pitchFamily="2" charset="-79"/>
                <a:cs typeface="Guttman Keren" pitchFamily="2" charset="-79"/>
              </a:rPr>
              <a:t> עֵרָבוֹן עַד שָׁלְחֶךָ:</a:t>
            </a:r>
          </a:p>
          <a:p>
            <a:pPr marL="6858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539758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שר הטבחים  הוא ומלכו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366234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he-IL" sz="6000" dirty="0" err="1" smtClean="0">
                <a:latin typeface="Guttman Keren" pitchFamily="2" charset="-79"/>
                <a:cs typeface="Guttman Keren" pitchFamily="2" charset="-79"/>
              </a:rPr>
              <a:t>פוטיפר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\ פרעה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200" dirty="0">
                <a:latin typeface="Guttman Keren" pitchFamily="2" charset="-79"/>
                <a:cs typeface="Guttman Keren" pitchFamily="2" charset="-79"/>
              </a:rPr>
              <a:t>וְהַמְּדָנִים מָכְרוּ אֹתוֹ אֶל מִצְרָיִם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לְפוֹטִיפַר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 סְרִיס פַּרְעֹה שַׂר הַטַּבָּחִים </a:t>
            </a:r>
          </a:p>
        </p:txBody>
      </p:sp>
    </p:spTree>
    <p:extLst>
      <p:ext uri="{BB962C8B-B14F-4D97-AF65-F5344CB8AC3E}">
        <p14:creationId xmlns:p14="http://schemas.microsoft.com/office/powerpoint/2010/main" val="32051108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פ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b="1" dirty="0" smtClean="0"/>
              <a:t>צומת דרכים </a:t>
            </a:r>
            <a:endParaRPr lang="he-IL" sz="6000" b="1" dirty="0"/>
          </a:p>
        </p:txBody>
      </p:sp>
    </p:spTree>
    <p:extLst>
      <p:ext uri="{BB962C8B-B14F-4D97-AF65-F5344CB8AC3E}">
        <p14:creationId xmlns:p14="http://schemas.microsoft.com/office/powerpoint/2010/main" val="28770843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9000" dirty="0" smtClean="0">
                <a:latin typeface="Guttman Keren" pitchFamily="2" charset="-79"/>
                <a:cs typeface="Guttman Keren" pitchFamily="2" charset="-79"/>
              </a:rPr>
              <a:t>פתח </a:t>
            </a:r>
            <a:r>
              <a:rPr lang="he-IL" sz="9000" dirty="0" err="1" smtClean="0">
                <a:latin typeface="Guttman Keren" pitchFamily="2" charset="-79"/>
                <a:cs typeface="Guttman Keren" pitchFamily="2" charset="-79"/>
              </a:rPr>
              <a:t>עינים</a:t>
            </a:r>
            <a:r>
              <a:rPr lang="he-IL" sz="9000" dirty="0" smtClean="0">
                <a:latin typeface="Guttman Keren" pitchFamily="2" charset="-79"/>
                <a:cs typeface="Guttman Keren" pitchFamily="2" charset="-79"/>
              </a:rPr>
              <a:t> </a:t>
            </a:r>
          </a:p>
          <a:p>
            <a:pPr marL="68580" indent="0" algn="ctr">
              <a:buNone/>
            </a:pPr>
            <a:endParaRPr lang="he-IL" sz="56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56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5600" dirty="0" err="1">
                <a:latin typeface="Guttman Keren" pitchFamily="2" charset="-79"/>
                <a:cs typeface="Guttman Keren" pitchFamily="2" charset="-79"/>
              </a:rPr>
              <a:t>וַתָּסַר</a:t>
            </a:r>
            <a:r>
              <a:rPr lang="he-IL" sz="5600" dirty="0">
                <a:latin typeface="Guttman Keren" pitchFamily="2" charset="-79"/>
                <a:cs typeface="Guttman Keren" pitchFamily="2" charset="-79"/>
              </a:rPr>
              <a:t> בִּגְדֵי </a:t>
            </a:r>
            <a:r>
              <a:rPr lang="he-IL" sz="5600" dirty="0" err="1">
                <a:latin typeface="Guttman Keren" pitchFamily="2" charset="-79"/>
                <a:cs typeface="Guttman Keren" pitchFamily="2" charset="-79"/>
              </a:rPr>
              <a:t>אַלְמְנוּתָה</a:t>
            </a:r>
            <a:r>
              <a:rPr lang="he-IL" sz="5600" dirty="0">
                <a:latin typeface="Guttman Keren" pitchFamily="2" charset="-79"/>
                <a:cs typeface="Guttman Keren" pitchFamily="2" charset="-79"/>
              </a:rPr>
              <a:t>ּ מֵעָלֶיהָ </a:t>
            </a:r>
            <a:r>
              <a:rPr lang="he-IL" sz="5600" dirty="0" err="1">
                <a:latin typeface="Guttman Keren" pitchFamily="2" charset="-79"/>
                <a:cs typeface="Guttman Keren" pitchFamily="2" charset="-79"/>
              </a:rPr>
              <a:t>וַתְּכַס</a:t>
            </a:r>
            <a:r>
              <a:rPr lang="he-IL" sz="5600" dirty="0">
                <a:latin typeface="Guttman Keren" pitchFamily="2" charset="-79"/>
                <a:cs typeface="Guttman Keren" pitchFamily="2" charset="-79"/>
              </a:rPr>
              <a:t> בַּצָּעִיף וַתִּתְעַלָּף וַתֵּשֶׁב בְּפֶתַח </a:t>
            </a:r>
            <a:r>
              <a:rPr lang="he-IL" sz="5600" dirty="0" err="1">
                <a:latin typeface="Guttman Keren" pitchFamily="2" charset="-79"/>
                <a:cs typeface="Guttman Keren" pitchFamily="2" charset="-79"/>
              </a:rPr>
              <a:t>עֵינַיִם</a:t>
            </a:r>
            <a:r>
              <a:rPr lang="he-IL" sz="5600" dirty="0">
                <a:latin typeface="Guttman Keren" pitchFamily="2" charset="-79"/>
                <a:cs typeface="Guttman Keren" pitchFamily="2" charset="-79"/>
              </a:rPr>
              <a:t> אֲשֶׁר עַל דֶּרֶךְ </a:t>
            </a:r>
            <a:r>
              <a:rPr lang="he-IL" sz="5600" dirty="0" err="1">
                <a:latin typeface="Guttman Keren" pitchFamily="2" charset="-79"/>
                <a:cs typeface="Guttman Keren" pitchFamily="2" charset="-79"/>
              </a:rPr>
              <a:t>תִּמְנָתָה</a:t>
            </a:r>
            <a:r>
              <a:rPr lang="he-IL" sz="5600" dirty="0">
                <a:latin typeface="Guttman Keren" pitchFamily="2" charset="-79"/>
                <a:cs typeface="Guttman Keren" pitchFamily="2" charset="-79"/>
              </a:rPr>
              <a:t> כִּי רָאֲתָה כִּי גָדַל שֵׁלָה וְהִוא לֹא נִתְּנָה לוֹ לְאִשָּׁה:</a:t>
            </a:r>
          </a:p>
          <a:p>
            <a:pPr marL="6858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267687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לא בכור  אך נולד ראשון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859357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פרץ </a:t>
            </a:r>
          </a:p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6000" dirty="0">
                <a:latin typeface="Guttman Keren" pitchFamily="2" charset="-79"/>
                <a:cs typeface="Guttman Keren" pitchFamily="2" charset="-79"/>
              </a:rPr>
              <a:t>וַיְהִי כְּמֵשִׁיב יָדוֹ וְהִנֵּה יָצָא אָחִיו וַתֹּאמֶר מַה פָּרַצְתָּ עָלֶיךָ פָּרֶץ וַיִּקְרָא שְׁמוֹ פָּרֶץ:</a:t>
            </a:r>
          </a:p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548485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ctr">
              <a:buNone/>
            </a:pPr>
            <a:endParaRPr lang="he-IL" sz="6000" b="1" dirty="0" smtClean="0"/>
          </a:p>
          <a:p>
            <a:pPr indent="0" algn="ctr">
              <a:buNone/>
            </a:pPr>
            <a:r>
              <a:rPr lang="he-IL" sz="6000" b="1" dirty="0" smtClean="0"/>
              <a:t>סוג בושם אחד מסממני הקטורת</a:t>
            </a:r>
            <a:endParaRPr lang="he-IL" sz="6000" b="1" dirty="0"/>
          </a:p>
        </p:txBody>
      </p:sp>
    </p:spTree>
    <p:extLst>
      <p:ext uri="{BB962C8B-B14F-4D97-AF65-F5344CB8AC3E}">
        <p14:creationId xmlns:p14="http://schemas.microsoft.com/office/powerpoint/2010/main" val="38704040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indent="0" algn="ctr">
              <a:buNone/>
            </a:pPr>
            <a:r>
              <a:rPr lang="he-IL" sz="5800" dirty="0" smtClean="0"/>
              <a:t>צרי </a:t>
            </a:r>
          </a:p>
          <a:p>
            <a:pPr indent="0" algn="ctr">
              <a:buNone/>
            </a:pPr>
            <a:r>
              <a:rPr lang="he-IL" sz="5800" dirty="0" smtClean="0"/>
              <a:t>וְהִנֵּה </a:t>
            </a:r>
            <a:r>
              <a:rPr lang="he-IL" sz="5800" dirty="0" err="1"/>
              <a:t>אֹרְחַת</a:t>
            </a:r>
            <a:r>
              <a:rPr lang="he-IL" sz="5800" dirty="0"/>
              <a:t> יִשְׁמְעֵאלִים בָּאָה מִגִּלְעָד וּגְמַלֵּיהֶם נֹשְׂאִים נְכֹאת וּצְרִי וָלֹט הוֹלְכִים לְהוֹרִיד מִצְרָיְמָה:</a:t>
            </a:r>
          </a:p>
          <a:p>
            <a:endParaRPr lang="he-IL" sz="5800" dirty="0"/>
          </a:p>
        </p:txBody>
      </p:sp>
    </p:spTree>
    <p:extLst>
      <p:ext uri="{BB962C8B-B14F-4D97-AF65-F5344CB8AC3E}">
        <p14:creationId xmlns:p14="http://schemas.microsoft.com/office/powerpoint/2010/main" val="25979631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בגד כסוי לפנים </a:t>
            </a:r>
          </a:p>
          <a:p>
            <a:pPr algn="ctr"/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498644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204864"/>
            <a:ext cx="6984776" cy="3816424"/>
          </a:xfrm>
        </p:spPr>
        <p:txBody>
          <a:bodyPr>
            <a:noAutofit/>
          </a:bodyPr>
          <a:lstStyle/>
          <a:p>
            <a:pPr marL="68580"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צעיף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וַתָּסַר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 בִּגְדֵי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אַלְמְנוּתָה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ּ מֵעָלֶיהָ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וַתְּכַס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 בַּצָּעִיף וַתִּתְעַלָּף וַתֵּשֶׁב בְּפֶתַח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עֵינַיִם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30728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גלי הפה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492418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68580" indent="0" algn="ctr">
              <a:buNone/>
            </a:pPr>
            <a:r>
              <a:rPr lang="he-IL" sz="3200" b="1" dirty="0" smtClean="0"/>
              <a:t> </a:t>
            </a:r>
            <a:r>
              <a:rPr lang="he-IL" sz="9600" b="1" dirty="0" smtClean="0">
                <a:latin typeface="Guttman Keren" pitchFamily="2" charset="-79"/>
                <a:cs typeface="Guttman Keren" pitchFamily="2" charset="-79"/>
              </a:rPr>
              <a:t>קול </a:t>
            </a:r>
            <a:endParaRPr lang="he-IL" sz="9600" b="1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96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9600" b="1" dirty="0">
                <a:latin typeface="Guttman Keren" pitchFamily="2" charset="-79"/>
                <a:cs typeface="Guttman Keren" pitchFamily="2" charset="-79"/>
              </a:rPr>
              <a:t>וַתִּקְרָא לְאַנְשֵׁי בֵיתָהּ וַתֹּאמֶר לָהֶם </a:t>
            </a:r>
            <a:r>
              <a:rPr lang="he-IL" sz="9600" b="1" dirty="0" err="1">
                <a:latin typeface="Guttman Keren" pitchFamily="2" charset="-79"/>
                <a:cs typeface="Guttman Keren" pitchFamily="2" charset="-79"/>
              </a:rPr>
              <a:t>לֵאמֹר</a:t>
            </a:r>
            <a:r>
              <a:rPr lang="he-IL" sz="9600" b="1" dirty="0">
                <a:latin typeface="Guttman Keren" pitchFamily="2" charset="-79"/>
                <a:cs typeface="Guttman Keren" pitchFamily="2" charset="-79"/>
              </a:rPr>
              <a:t> רְאוּ הֵבִיא לָנוּ אִישׁ עִבְרִי לְצַחֶק בָּנוּ בָּא אֵלַי לִשְׁכַּב עִמִּי וָאֶקְרָא בְּקוֹל גָּדוֹל:</a:t>
            </a:r>
          </a:p>
          <a:p>
            <a:pPr marL="68580" indent="0" algn="ctr">
              <a:buNone/>
            </a:pPr>
            <a:r>
              <a:rPr lang="he-IL" sz="96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9600" b="1" dirty="0">
                <a:latin typeface="Guttman Keren" pitchFamily="2" charset="-79"/>
                <a:cs typeface="Guttman Keren" pitchFamily="2" charset="-79"/>
              </a:rPr>
              <a:t>וַיְהִי </a:t>
            </a:r>
            <a:r>
              <a:rPr lang="he-IL" sz="9600" b="1" dirty="0" err="1">
                <a:latin typeface="Guttman Keren" pitchFamily="2" charset="-79"/>
                <a:cs typeface="Guttman Keren" pitchFamily="2" charset="-79"/>
              </a:rPr>
              <a:t>כְשָׁמְעו</a:t>
            </a:r>
            <a:r>
              <a:rPr lang="he-IL" sz="9600" b="1" dirty="0">
                <a:latin typeface="Guttman Keren" pitchFamily="2" charset="-79"/>
                <a:cs typeface="Guttman Keren" pitchFamily="2" charset="-79"/>
              </a:rPr>
              <a:t>ֹ כִּי </a:t>
            </a:r>
            <a:r>
              <a:rPr lang="he-IL" sz="9600" b="1" dirty="0" err="1">
                <a:latin typeface="Guttman Keren" pitchFamily="2" charset="-79"/>
                <a:cs typeface="Guttman Keren" pitchFamily="2" charset="-79"/>
              </a:rPr>
              <a:t>הֲרִימֹתִי</a:t>
            </a:r>
            <a:r>
              <a:rPr lang="he-IL" sz="9600" b="1" dirty="0">
                <a:latin typeface="Guttman Keren" pitchFamily="2" charset="-79"/>
                <a:cs typeface="Guttman Keren" pitchFamily="2" charset="-79"/>
              </a:rPr>
              <a:t> קוֹלִי וָאֶקְרָא </a:t>
            </a:r>
            <a:r>
              <a:rPr lang="he-IL" sz="9600" b="1" dirty="0" err="1">
                <a:latin typeface="Guttman Keren" pitchFamily="2" charset="-79"/>
                <a:cs typeface="Guttman Keren" pitchFamily="2" charset="-79"/>
              </a:rPr>
              <a:t>וַיַּעֲזֹב</a:t>
            </a:r>
            <a:r>
              <a:rPr lang="he-IL" sz="9600" b="1" dirty="0">
                <a:latin typeface="Guttman Keren" pitchFamily="2" charset="-79"/>
                <a:cs typeface="Guttman Keren" pitchFamily="2" charset="-79"/>
              </a:rPr>
              <a:t> בִּגְדוֹ אֶצְלִי </a:t>
            </a:r>
            <a:r>
              <a:rPr lang="he-IL" sz="9600" b="1" dirty="0" err="1">
                <a:latin typeface="Guttman Keren" pitchFamily="2" charset="-79"/>
                <a:cs typeface="Guttman Keren" pitchFamily="2" charset="-79"/>
              </a:rPr>
              <a:t>וַיָּנָס</a:t>
            </a:r>
            <a:r>
              <a:rPr lang="he-IL" sz="9600" b="1" dirty="0">
                <a:latin typeface="Guttman Keren" pitchFamily="2" charset="-79"/>
                <a:cs typeface="Guttman Keren" pitchFamily="2" charset="-79"/>
              </a:rPr>
              <a:t> וַיֵּצֵא הַחוּצָה:</a:t>
            </a:r>
          </a:p>
          <a:p>
            <a:pPr marL="68580" indent="0" algn="ctr">
              <a:buNone/>
            </a:pPr>
            <a:endParaRPr lang="he-IL" sz="64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47575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endParaRPr lang="he-IL" sz="60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אחראי ושומר הצאן 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516972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dirty="0" smtClean="0">
                <a:latin typeface="Guttman Keren" pitchFamily="2" charset="-79"/>
                <a:cs typeface="Guttman Keren" pitchFamily="2" charset="-79"/>
              </a:rPr>
              <a:t>רועה </a:t>
            </a:r>
            <a:endParaRPr lang="he-IL" sz="54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5400" dirty="0" smtClean="0">
                <a:latin typeface="Guttman Keren" pitchFamily="2" charset="-79"/>
                <a:cs typeface="Guttman Keren" pitchFamily="2" charset="-79"/>
              </a:rPr>
              <a:t>אֵלֶּה </a:t>
            </a:r>
            <a:r>
              <a:rPr lang="he-IL" sz="5400" dirty="0" err="1">
                <a:latin typeface="Guttman Keren" pitchFamily="2" charset="-79"/>
                <a:cs typeface="Guttman Keren" pitchFamily="2" charset="-79"/>
              </a:rPr>
              <a:t>תֹּלְדוֹת</a:t>
            </a:r>
            <a:r>
              <a:rPr lang="he-IL" sz="5400" dirty="0">
                <a:latin typeface="Guttman Keren" pitchFamily="2" charset="-79"/>
                <a:cs typeface="Guttman Keren" pitchFamily="2" charset="-79"/>
              </a:rPr>
              <a:t> יַעֲקֹב יוֹסֵף בֶּן שְׁבַע עֶשְׂרֵה שָׁנָה הָיָה רֹעֶה אֶת אֶחָיו בַּצֹּאן </a:t>
            </a:r>
          </a:p>
        </p:txBody>
      </p:sp>
    </p:spTree>
    <p:extLst>
      <p:ext uri="{BB962C8B-B14F-4D97-AF65-F5344CB8AC3E}">
        <p14:creationId xmlns:p14="http://schemas.microsoft.com/office/powerpoint/2010/main" val="33974958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438400"/>
            <a:ext cx="6512768" cy="3048001"/>
          </a:xfrm>
          <a:noFill/>
        </p:spPr>
        <p:txBody>
          <a:bodyPr>
            <a:normAutofit fontScale="77500" lnSpcReduction="20000"/>
          </a:bodyPr>
          <a:lstStyle/>
          <a:p>
            <a:pPr indent="0" algn="ctr">
              <a:buNone/>
            </a:pPr>
            <a:endParaRPr lang="he-IL" sz="6000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אחיו של יוסף שרצה בהצלתו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145108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132856"/>
            <a:ext cx="6728792" cy="3353545"/>
          </a:xfrm>
        </p:spPr>
        <p:txBody>
          <a:bodyPr>
            <a:normAutofit fontScale="77500" lnSpcReduction="20000"/>
          </a:bodyPr>
          <a:lstStyle/>
          <a:p>
            <a:pPr marL="68580" indent="0" algn="ctr">
              <a:buNone/>
            </a:pPr>
            <a:r>
              <a:rPr lang="he-IL" dirty="0" smtClean="0"/>
              <a:t> </a:t>
            </a:r>
            <a:r>
              <a:rPr lang="he-IL" sz="4100" b="1" dirty="0" smtClean="0"/>
              <a:t>ראובן </a:t>
            </a:r>
            <a:endParaRPr lang="he-IL" sz="4100" b="1" dirty="0"/>
          </a:p>
          <a:p>
            <a:pPr marL="68580" indent="0" algn="ctr">
              <a:buNone/>
            </a:pPr>
            <a:r>
              <a:rPr lang="he-IL" sz="4100" b="1" dirty="0" smtClean="0"/>
              <a:t> </a:t>
            </a:r>
            <a:r>
              <a:rPr lang="he-IL" sz="4100" b="1" dirty="0"/>
              <a:t>וַיֹּאמֶר </a:t>
            </a:r>
            <a:r>
              <a:rPr lang="he-IL" sz="4100" b="1" dirty="0" err="1"/>
              <a:t>אֲלֵהֶם</a:t>
            </a:r>
            <a:r>
              <a:rPr lang="he-IL" sz="4100" b="1" dirty="0"/>
              <a:t> רְאוּבֵן אַל תִּשְׁפְּכוּ דָם הַשְׁלִיכוּ אֹתוֹ אֶל הַבּוֹר הַזֶּה אֲשֶׁר בַּמִּדְבָּר וְיָד אַל תִּשְׁלְחוּ בוֹ לְמַעַן הַצִּיל אֹתוֹ מִיָּדָם לַהֲשִׁיבוֹ אֶל אָבִיו:</a:t>
            </a:r>
          </a:p>
          <a:p>
            <a:pPr marL="68580" indent="0">
              <a:buNone/>
            </a:pPr>
            <a:endParaRPr lang="he-IL" sz="2100" b="1" dirty="0"/>
          </a:p>
        </p:txBody>
      </p:sp>
    </p:spTree>
    <p:extLst>
      <p:ext uri="{BB962C8B-B14F-4D97-AF65-F5344CB8AC3E}">
        <p14:creationId xmlns:p14="http://schemas.microsoft.com/office/powerpoint/2010/main" val="40074828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מקור חום והאור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797211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2204864"/>
            <a:ext cx="6656784" cy="388843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he-IL" dirty="0" smtClean="0"/>
              <a:t> </a:t>
            </a:r>
            <a:r>
              <a:rPr lang="he-IL" sz="14400" b="1" dirty="0" smtClean="0">
                <a:latin typeface="Guttman Keren" pitchFamily="2" charset="-79"/>
                <a:cs typeface="Guttman Keren" pitchFamily="2" charset="-79"/>
              </a:rPr>
              <a:t>שמש</a:t>
            </a:r>
          </a:p>
          <a:p>
            <a:pPr indent="0" algn="ctr">
              <a:buNone/>
            </a:pPr>
            <a:r>
              <a:rPr lang="he-IL" sz="144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14400" b="1" dirty="0" err="1">
                <a:latin typeface="Guttman Keren" pitchFamily="2" charset="-79"/>
                <a:cs typeface="Guttman Keren" pitchFamily="2" charset="-79"/>
              </a:rPr>
              <a:t>וַיַּחֲלֹם</a:t>
            </a:r>
            <a:r>
              <a:rPr lang="he-IL" sz="14400" b="1" dirty="0">
                <a:latin typeface="Guttman Keren" pitchFamily="2" charset="-79"/>
                <a:cs typeface="Guttman Keren" pitchFamily="2" charset="-79"/>
              </a:rPr>
              <a:t> עוֹד חֲלוֹם אַחֵר וַיְסַפֵּר אֹתוֹ לְאֶחָיו וַיֹּאמֶר הִנֵּה חָלַמְתִּי חֲלוֹם עוֹד וְהִנֵּה הַשֶּׁמֶשׁ וְהַיָּרֵחַ וְאַחַד עָשָׂר כּוֹכָבִים </a:t>
            </a:r>
            <a:r>
              <a:rPr lang="he-IL" sz="14400" b="1" dirty="0" err="1">
                <a:latin typeface="Guttman Keren" pitchFamily="2" charset="-79"/>
                <a:cs typeface="Guttman Keren" pitchFamily="2" charset="-79"/>
              </a:rPr>
              <a:t>מִשְׁתַּחֲוִים</a:t>
            </a:r>
            <a:r>
              <a:rPr lang="he-IL" sz="14400" b="1" dirty="0">
                <a:latin typeface="Guttman Keren" pitchFamily="2" charset="-79"/>
                <a:cs typeface="Guttman Keren" pitchFamily="2" charset="-79"/>
              </a:rPr>
              <a:t> לִי</a:t>
            </a:r>
            <a:r>
              <a:rPr lang="he-IL" sz="16000" b="1" dirty="0">
                <a:latin typeface="Guttman Keren" pitchFamily="2" charset="-79"/>
                <a:cs typeface="Guttman Keren" pitchFamily="2" charset="-79"/>
              </a:rPr>
              <a:t>:</a:t>
            </a:r>
          </a:p>
          <a:p>
            <a:endParaRPr lang="he-IL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691908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dirty="0" smtClean="0"/>
              <a:t>לקח  את בתו לאישה</a:t>
            </a:r>
            <a:endParaRPr lang="he-IL" sz="6000" dirty="0"/>
          </a:p>
        </p:txBody>
      </p:sp>
    </p:spTree>
    <p:extLst>
      <p:ext uri="{BB962C8B-B14F-4D97-AF65-F5344CB8AC3E}">
        <p14:creationId xmlns:p14="http://schemas.microsoft.com/office/powerpoint/2010/main" val="1646757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he-IL" sz="4400" b="1" dirty="0" smtClean="0"/>
              <a:t>שוע </a:t>
            </a:r>
          </a:p>
          <a:p>
            <a:pPr indent="0" algn="ctr">
              <a:buNone/>
            </a:pPr>
            <a:r>
              <a:rPr lang="he-IL" sz="4400" b="1" dirty="0" smtClean="0"/>
              <a:t> </a:t>
            </a:r>
            <a:r>
              <a:rPr lang="he-IL" sz="4400" b="1" dirty="0"/>
              <a:t>וַיַּרְא שָׁם יְהוּדָה בַּת אִישׁ כְּנַעֲנִי וּשְׁמוֹ שׁוּעַ </a:t>
            </a:r>
            <a:r>
              <a:rPr lang="he-IL" sz="4400" b="1" dirty="0" err="1"/>
              <a:t>וַיִּקָּחֶה</a:t>
            </a:r>
            <a:r>
              <a:rPr lang="he-IL" sz="4400" b="1" dirty="0"/>
              <a:t>ָ וַיָּבֹא אֵלֶיהָ:</a:t>
            </a:r>
          </a:p>
          <a:p>
            <a:pPr algn="ctr"/>
            <a:endParaRPr lang="he-IL" sz="4400" b="1" dirty="0"/>
          </a:p>
        </p:txBody>
      </p:sp>
    </p:spTree>
    <p:extLst>
      <p:ext uri="{BB962C8B-B14F-4D97-AF65-F5344CB8AC3E}">
        <p14:creationId xmlns:p14="http://schemas.microsoft.com/office/powerpoint/2010/main" val="27798778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בנו הקטן של יהודה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46194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204864"/>
            <a:ext cx="6400800" cy="3281537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dirty="0" smtClean="0">
                <a:latin typeface="Guttman Keren" pitchFamily="2" charset="-79"/>
                <a:cs typeface="Guttman Keren" pitchFamily="2" charset="-79"/>
              </a:rPr>
              <a:t> שלה </a:t>
            </a:r>
          </a:p>
          <a:p>
            <a:pPr indent="0" algn="ctr">
              <a:buNone/>
            </a:pPr>
            <a:r>
              <a:rPr lang="he-IL" sz="32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וַיֹּאמֶר יְהוּדָה לְתָמָר כַּלָּתוֹ שְׁבִי אַלְמָנָה בֵית אָבִיךְ עַד יִגְדַּל שֵׁלָה בְנִי כִּי אָמַר פֶּן יָמוּת גַּם הוּא כְּאֶחָיו וַתֵּלֶךְ תָּמָר וַתֵּשֶׁב בֵּית אָבִיהָ</a:t>
            </a:r>
            <a:r>
              <a:rPr lang="he-IL" sz="1600" dirty="0"/>
              <a:t>:</a:t>
            </a:r>
          </a:p>
          <a:p>
            <a:endParaRPr lang="he-IL" sz="1600" dirty="0"/>
          </a:p>
        </p:txBody>
      </p:sp>
    </p:spTree>
    <p:extLst>
      <p:ext uri="{BB962C8B-B14F-4D97-AF65-F5344CB8AC3E}">
        <p14:creationId xmlns:p14="http://schemas.microsoft.com/office/powerpoint/2010/main" val="15496861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 lang="he-IL" sz="6000" dirty="0" smtClean="0"/>
              <a:t>חוט אדום </a:t>
            </a:r>
            <a:endParaRPr lang="he-IL" sz="6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564904"/>
            <a:ext cx="2808312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5936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056784" cy="3438872"/>
          </a:xfrm>
        </p:spPr>
        <p:txBody>
          <a:bodyPr>
            <a:normAutofit fontScale="92500" lnSpcReduction="1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900" dirty="0" smtClean="0">
                <a:latin typeface="Guttman Keren" pitchFamily="2" charset="-79"/>
                <a:cs typeface="Guttman Keren" pitchFamily="2" charset="-79"/>
              </a:rPr>
              <a:t>שני </a:t>
            </a:r>
          </a:p>
          <a:p>
            <a:pPr indent="0" algn="ctr">
              <a:buNone/>
            </a:pPr>
            <a:r>
              <a:rPr lang="he-IL" sz="39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900" dirty="0">
                <a:latin typeface="Guttman Keren" pitchFamily="2" charset="-79"/>
                <a:cs typeface="Guttman Keren" pitchFamily="2" charset="-79"/>
              </a:rPr>
              <a:t>וַיְהִי בְלִדְתָּהּ </a:t>
            </a:r>
            <a:r>
              <a:rPr lang="he-IL" sz="3900" dirty="0" err="1">
                <a:latin typeface="Guttman Keren" pitchFamily="2" charset="-79"/>
                <a:cs typeface="Guttman Keren" pitchFamily="2" charset="-79"/>
              </a:rPr>
              <a:t>וַיִּתֶּן</a:t>
            </a:r>
            <a:r>
              <a:rPr lang="he-IL" sz="3900" dirty="0">
                <a:latin typeface="Guttman Keren" pitchFamily="2" charset="-79"/>
                <a:cs typeface="Guttman Keren" pitchFamily="2" charset="-79"/>
              </a:rPr>
              <a:t> יָד </a:t>
            </a:r>
            <a:r>
              <a:rPr lang="he-IL" sz="3900" dirty="0" err="1">
                <a:latin typeface="Guttman Keren" pitchFamily="2" charset="-79"/>
                <a:cs typeface="Guttman Keren" pitchFamily="2" charset="-79"/>
              </a:rPr>
              <a:t>וַתִּקַּח</a:t>
            </a:r>
            <a:r>
              <a:rPr lang="he-IL" sz="3900" dirty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900" dirty="0" err="1">
                <a:latin typeface="Guttman Keren" pitchFamily="2" charset="-79"/>
                <a:cs typeface="Guttman Keren" pitchFamily="2" charset="-79"/>
              </a:rPr>
              <a:t>הַמְיַלֶּדֶת</a:t>
            </a:r>
            <a:r>
              <a:rPr lang="he-IL" sz="3900" dirty="0">
                <a:latin typeface="Guttman Keren" pitchFamily="2" charset="-79"/>
                <a:cs typeface="Guttman Keren" pitchFamily="2" charset="-79"/>
              </a:rPr>
              <a:t> וַתִּקְשֹׁר עַל יָדוֹ שָׁנִי </a:t>
            </a:r>
            <a:r>
              <a:rPr lang="he-IL" sz="3900" dirty="0" err="1">
                <a:latin typeface="Guttman Keren" pitchFamily="2" charset="-79"/>
                <a:cs typeface="Guttman Keren" pitchFamily="2" charset="-79"/>
              </a:rPr>
              <a:t>לֵאמֹר</a:t>
            </a:r>
            <a:r>
              <a:rPr lang="he-IL" sz="3900" dirty="0">
                <a:latin typeface="Guttman Keren" pitchFamily="2" charset="-79"/>
                <a:cs typeface="Guttman Keren" pitchFamily="2" charset="-79"/>
              </a:rPr>
              <a:t> זֶה יָצָא רִאשֹׁנָה:</a:t>
            </a:r>
          </a:p>
          <a:p>
            <a:pPr algn="ctr"/>
            <a:endParaRPr lang="he-IL" sz="39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658173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endParaRPr lang="he-IL" dirty="0"/>
          </a:p>
          <a:p>
            <a:pPr indent="0" algn="ctr">
              <a:buNone/>
            </a:pPr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כלת יהודה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692011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92896"/>
            <a:ext cx="7200800" cy="3654896"/>
          </a:xfrm>
        </p:spPr>
        <p:txBody>
          <a:bodyPr>
            <a:noAutofit/>
          </a:bodyPr>
          <a:lstStyle/>
          <a:p>
            <a:pPr marL="68580" indent="0" algn="ctr">
              <a:buNone/>
            </a:pPr>
            <a:r>
              <a:rPr lang="he-IL" sz="4800" dirty="0" smtClean="0">
                <a:latin typeface="Guttman Keren" pitchFamily="2" charset="-79"/>
                <a:cs typeface="Guttman Keren" pitchFamily="2" charset="-79"/>
              </a:rPr>
              <a:t> תמר </a:t>
            </a:r>
            <a:endParaRPr lang="he-IL" sz="4800" dirty="0">
              <a:latin typeface="Guttman Keren" pitchFamily="2" charset="-79"/>
              <a:cs typeface="Guttman Keren" pitchFamily="2" charset="-79"/>
            </a:endParaRPr>
          </a:p>
          <a:p>
            <a:pPr marL="68580" indent="0" algn="ctr">
              <a:buNone/>
            </a:pPr>
            <a:r>
              <a:rPr lang="he-IL" sz="4800" dirty="0" err="1" smtClean="0">
                <a:latin typeface="Guttman Keren" pitchFamily="2" charset="-79"/>
                <a:cs typeface="Guttman Keren" pitchFamily="2" charset="-79"/>
              </a:rPr>
              <a:t>וַיִּקַּח</a:t>
            </a:r>
            <a:r>
              <a:rPr lang="he-IL" sz="48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800" dirty="0">
                <a:latin typeface="Guttman Keren" pitchFamily="2" charset="-79"/>
                <a:cs typeface="Guttman Keren" pitchFamily="2" charset="-79"/>
              </a:rPr>
              <a:t>יְהוּדָה </a:t>
            </a:r>
            <a:r>
              <a:rPr lang="he-IL" sz="4800" dirty="0" err="1">
                <a:latin typeface="Guttman Keren" pitchFamily="2" charset="-79"/>
                <a:cs typeface="Guttman Keren" pitchFamily="2" charset="-79"/>
              </a:rPr>
              <a:t>אִשָּׁה</a:t>
            </a:r>
            <a:r>
              <a:rPr lang="he-IL" sz="4800" dirty="0">
                <a:latin typeface="Guttman Keren" pitchFamily="2" charset="-79"/>
                <a:cs typeface="Guttman Keren" pitchFamily="2" charset="-79"/>
              </a:rPr>
              <a:t> לְעֵר בְּכוֹרוֹ וּשְׁמָהּ תָּמָר:</a:t>
            </a:r>
          </a:p>
          <a:p>
            <a:pPr marL="68580" indent="0" algn="ctr">
              <a:buNone/>
            </a:pPr>
            <a:endParaRPr lang="he-IL" sz="48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232627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dirty="0" smtClean="0">
                <a:latin typeface="Guttman Keren" pitchFamily="2" charset="-79"/>
                <a:cs typeface="Guttman Keren" pitchFamily="2" charset="-79"/>
              </a:rPr>
              <a:t>חידות לפרשה </a:t>
            </a:r>
            <a:endParaRPr lang="he-IL" sz="6000" dirty="0"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344816" cy="3222848"/>
          </a:xfrm>
        </p:spPr>
        <p:txBody>
          <a:bodyPr>
            <a:normAutofit fontScale="62500" lnSpcReduction="20000"/>
          </a:bodyPr>
          <a:lstStyle/>
          <a:p>
            <a:pPr marL="640080" indent="-571500">
              <a:buFont typeface="Wingdings" pitchFamily="2" charset="2"/>
              <a:buChar char="q"/>
            </a:pPr>
            <a:r>
              <a:rPr lang="he-IL" sz="3800" b="1" dirty="0" smtClean="0">
                <a:latin typeface="Guttman Keren" pitchFamily="2" charset="-79"/>
                <a:cs typeface="Guttman Keren" pitchFamily="2" charset="-79"/>
              </a:rPr>
              <a:t> כל צרותי בפסים </a:t>
            </a:r>
          </a:p>
          <a:p>
            <a:pPr marL="640080" indent="-571500">
              <a:buFont typeface="Wingdings" pitchFamily="2" charset="2"/>
              <a:buChar char="q"/>
            </a:pPr>
            <a:r>
              <a:rPr lang="he-IL" sz="3800" b="1" dirty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800" b="1" dirty="0" smtClean="0">
                <a:latin typeface="Guttman Keren" pitchFamily="2" charset="-79"/>
                <a:cs typeface="Guttman Keren" pitchFamily="2" charset="-79"/>
              </a:rPr>
              <a:t>אין – דווקא יש </a:t>
            </a:r>
          </a:p>
          <a:p>
            <a:pPr marL="640080" indent="-571500">
              <a:buFont typeface="Wingdings" pitchFamily="2" charset="2"/>
              <a:buChar char="q"/>
            </a:pPr>
            <a:r>
              <a:rPr lang="he-IL" sz="3800" b="1" dirty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800" b="1" dirty="0" smtClean="0">
                <a:latin typeface="Guttman Keren" pitchFamily="2" charset="-79"/>
                <a:cs typeface="Guttman Keren" pitchFamily="2" charset="-79"/>
              </a:rPr>
              <a:t>פעמיים "הכר נא" – מי למי ובאיזה הקשר </a:t>
            </a:r>
          </a:p>
          <a:p>
            <a:pPr marL="640080" indent="-571500">
              <a:buFont typeface="Wingdings" pitchFamily="2" charset="2"/>
              <a:buChar char="q"/>
            </a:pPr>
            <a:r>
              <a:rPr lang="he-IL" sz="3800" b="1" dirty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800" b="1" dirty="0" smtClean="0">
                <a:latin typeface="Guttman Keren" pitchFamily="2" charset="-79"/>
                <a:cs typeface="Guttman Keren" pitchFamily="2" charset="-79"/>
              </a:rPr>
              <a:t>אני לא ראיתי  אותם  ואני  לא ראיתי אותו- מידה כנגד מידה </a:t>
            </a:r>
          </a:p>
          <a:p>
            <a:pPr marL="68580" indent="0">
              <a:buNone/>
            </a:pPr>
            <a:endParaRPr lang="he-IL" dirty="0" smtClean="0"/>
          </a:p>
          <a:p>
            <a:pPr marL="68580" indent="0">
              <a:buNone/>
            </a:pPr>
            <a:r>
              <a:rPr lang="he-IL" dirty="0" smtClean="0"/>
              <a:t> 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623292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600" dirty="0" smtClean="0"/>
              <a:t>שבת שלום ומבורך </a:t>
            </a:r>
            <a:endParaRPr lang="he-IL" sz="66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6000" dirty="0" smtClean="0">
                <a:solidFill>
                  <a:srgbClr val="C00000"/>
                </a:solidFill>
              </a:rPr>
              <a:t>לוי שי </a:t>
            </a:r>
            <a:endParaRPr lang="he-IL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5667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עיצוב אופנה">
  <a:themeElements>
    <a:clrScheme name="עיצוב אופנה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עניבה שחורה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עיצוב אופנה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136</TotalTime>
  <Words>970</Words>
  <Application>Microsoft Office PowerPoint</Application>
  <PresentationFormat>‫הצגה על המסך (4:3)</PresentationFormat>
  <Paragraphs>318</Paragraphs>
  <Slides>74</Slides>
  <Notes>74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74</vt:i4>
      </vt:variant>
    </vt:vector>
  </HeadingPairs>
  <TitlesOfParts>
    <vt:vector size="75" baseType="lpstr">
      <vt:lpstr>עיצוב אופנה</vt:lpstr>
      <vt:lpstr>פרשת וישב</vt:lpstr>
      <vt:lpstr>עניינים מרכזיים בפרשה</vt:lpstr>
      <vt:lpstr>א</vt:lpstr>
      <vt:lpstr>תשובה </vt:lpstr>
      <vt:lpstr>א</vt:lpstr>
      <vt:lpstr>תשובה </vt:lpstr>
      <vt:lpstr>א</vt:lpstr>
      <vt:lpstr>תשובה </vt:lpstr>
      <vt:lpstr>ב</vt:lpstr>
      <vt:lpstr>תשובה </vt:lpstr>
      <vt:lpstr>ג</vt:lpstr>
      <vt:lpstr>תשובה </vt:lpstr>
      <vt:lpstr>ד</vt:lpstr>
      <vt:lpstr>תשובה </vt:lpstr>
      <vt:lpstr>ה</vt:lpstr>
      <vt:lpstr>תשובה</vt:lpstr>
      <vt:lpstr>ז</vt:lpstr>
      <vt:lpstr>תשובה</vt:lpstr>
      <vt:lpstr>ח</vt:lpstr>
      <vt:lpstr>תשובה </vt:lpstr>
      <vt:lpstr>ח</vt:lpstr>
      <vt:lpstr>תשובה </vt:lpstr>
      <vt:lpstr>ט</vt:lpstr>
      <vt:lpstr>תשובה </vt:lpstr>
      <vt:lpstr>י</vt:lpstr>
      <vt:lpstr>תשובה </vt:lpstr>
      <vt:lpstr>י</vt:lpstr>
      <vt:lpstr>תשובה </vt:lpstr>
      <vt:lpstr>כ</vt:lpstr>
      <vt:lpstr>תשובה </vt:lpstr>
      <vt:lpstr>כ</vt:lpstr>
      <vt:lpstr>תשובה </vt:lpstr>
      <vt:lpstr>ל</vt:lpstr>
      <vt:lpstr>תשובה </vt:lpstr>
      <vt:lpstr>מ</vt:lpstr>
      <vt:lpstr>תשובה</vt:lpstr>
      <vt:lpstr>נ</vt:lpstr>
      <vt:lpstr>תשובה </vt:lpstr>
      <vt:lpstr>ס</vt:lpstr>
      <vt:lpstr>תשובה </vt:lpstr>
      <vt:lpstr>ס</vt:lpstr>
      <vt:lpstr>תשובה </vt:lpstr>
      <vt:lpstr>ע</vt:lpstr>
      <vt:lpstr>תשובה</vt:lpstr>
      <vt:lpstr>ע</vt:lpstr>
      <vt:lpstr>תשובה </vt:lpstr>
      <vt:lpstr>פ</vt:lpstr>
      <vt:lpstr>תשובה </vt:lpstr>
      <vt:lpstr>פ</vt:lpstr>
      <vt:lpstr>תשובה </vt:lpstr>
      <vt:lpstr>פ</vt:lpstr>
      <vt:lpstr>תשובה </vt:lpstr>
      <vt:lpstr>צ</vt:lpstr>
      <vt:lpstr>תשובה </vt:lpstr>
      <vt:lpstr>צ</vt:lpstr>
      <vt:lpstr>תשובה </vt:lpstr>
      <vt:lpstr>ק</vt:lpstr>
      <vt:lpstr>תשובה </vt:lpstr>
      <vt:lpstr>ר</vt:lpstr>
      <vt:lpstr>תשובה </vt:lpstr>
      <vt:lpstr>ר</vt:lpstr>
      <vt:lpstr>תשובה </vt:lpstr>
      <vt:lpstr>ש</vt:lpstr>
      <vt:lpstr>תשובה </vt:lpstr>
      <vt:lpstr>ש</vt:lpstr>
      <vt:lpstr>תשובה </vt:lpstr>
      <vt:lpstr>ש </vt:lpstr>
      <vt:lpstr>תשובה </vt:lpstr>
      <vt:lpstr>ש</vt:lpstr>
      <vt:lpstr>תשובה </vt:lpstr>
      <vt:lpstr>ת</vt:lpstr>
      <vt:lpstr>תשובה </vt:lpstr>
      <vt:lpstr>חידות לפרשה </vt:lpstr>
      <vt:lpstr>שבת שלום ומבורך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פרשת וישב</dc:title>
  <dc:creator>User</dc:creator>
  <cp:lastModifiedBy>Tzvi Harris</cp:lastModifiedBy>
  <cp:revision>12</cp:revision>
  <dcterms:created xsi:type="dcterms:W3CDTF">2011-12-13T09:06:54Z</dcterms:created>
  <dcterms:modified xsi:type="dcterms:W3CDTF">2011-12-13T18:18:09Z</dcterms:modified>
</cp:coreProperties>
</file>