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03"/>
  </p:notesMasterIdLst>
  <p:sldIdLst>
    <p:sldId id="256" r:id="rId2"/>
    <p:sldId id="257" r:id="rId3"/>
    <p:sldId id="258" r:id="rId4"/>
    <p:sldId id="259" r:id="rId5"/>
    <p:sldId id="281" r:id="rId6"/>
    <p:sldId id="282" r:id="rId7"/>
    <p:sldId id="352" r:id="rId8"/>
    <p:sldId id="353" r:id="rId9"/>
    <p:sldId id="289" r:id="rId10"/>
    <p:sldId id="290" r:id="rId11"/>
    <p:sldId id="300" r:id="rId12"/>
    <p:sldId id="301" r:id="rId13"/>
    <p:sldId id="321" r:id="rId14"/>
    <p:sldId id="322" r:id="rId15"/>
    <p:sldId id="270" r:id="rId16"/>
    <p:sldId id="271" r:id="rId17"/>
    <p:sldId id="314" r:id="rId18"/>
    <p:sldId id="315" r:id="rId19"/>
    <p:sldId id="317" r:id="rId20"/>
    <p:sldId id="318" r:id="rId21"/>
    <p:sldId id="274" r:id="rId22"/>
    <p:sldId id="275" r:id="rId23"/>
    <p:sldId id="276" r:id="rId24"/>
    <p:sldId id="345" r:id="rId25"/>
    <p:sldId id="262" r:id="rId26"/>
    <p:sldId id="263" r:id="rId27"/>
    <p:sldId id="291" r:id="rId28"/>
    <p:sldId id="299" r:id="rId29"/>
    <p:sldId id="346" r:id="rId30"/>
    <p:sldId id="347" r:id="rId31"/>
    <p:sldId id="260" r:id="rId32"/>
    <p:sldId id="261" r:id="rId33"/>
    <p:sldId id="268" r:id="rId34"/>
    <p:sldId id="269" r:id="rId35"/>
    <p:sldId id="264" r:id="rId36"/>
    <p:sldId id="265" r:id="rId37"/>
    <p:sldId id="320" r:id="rId38"/>
    <p:sldId id="338" r:id="rId39"/>
    <p:sldId id="339" r:id="rId40"/>
    <p:sldId id="354" r:id="rId41"/>
    <p:sldId id="341" r:id="rId42"/>
    <p:sldId id="342" r:id="rId43"/>
    <p:sldId id="325" r:id="rId44"/>
    <p:sldId id="326" r:id="rId45"/>
    <p:sldId id="272" r:id="rId46"/>
    <p:sldId id="273" r:id="rId47"/>
    <p:sldId id="336" r:id="rId48"/>
    <p:sldId id="337" r:id="rId49"/>
    <p:sldId id="277" r:id="rId50"/>
    <p:sldId id="278" r:id="rId51"/>
    <p:sldId id="343" r:id="rId52"/>
    <p:sldId id="344" r:id="rId53"/>
    <p:sldId id="350" r:id="rId54"/>
    <p:sldId id="351" r:id="rId55"/>
    <p:sldId id="266" r:id="rId56"/>
    <p:sldId id="267" r:id="rId57"/>
    <p:sldId id="279" r:id="rId58"/>
    <p:sldId id="280" r:id="rId59"/>
    <p:sldId id="285" r:id="rId60"/>
    <p:sldId id="298" r:id="rId61"/>
    <p:sldId id="302" r:id="rId62"/>
    <p:sldId id="303" r:id="rId63"/>
    <p:sldId id="330" r:id="rId64"/>
    <p:sldId id="331" r:id="rId65"/>
    <p:sldId id="332" r:id="rId66"/>
    <p:sldId id="333" r:id="rId67"/>
    <p:sldId id="348" r:id="rId68"/>
    <p:sldId id="349" r:id="rId69"/>
    <p:sldId id="286" r:id="rId70"/>
    <p:sldId id="288" r:id="rId71"/>
    <p:sldId id="287" r:id="rId72"/>
    <p:sldId id="355" r:id="rId73"/>
    <p:sldId id="292" r:id="rId74"/>
    <p:sldId id="356" r:id="rId75"/>
    <p:sldId id="293" r:id="rId76"/>
    <p:sldId id="357" r:id="rId77"/>
    <p:sldId id="294" r:id="rId78"/>
    <p:sldId id="358" r:id="rId79"/>
    <p:sldId id="295" r:id="rId80"/>
    <p:sldId id="359" r:id="rId81"/>
    <p:sldId id="296" r:id="rId82"/>
    <p:sldId id="360" r:id="rId83"/>
    <p:sldId id="297" r:id="rId84"/>
    <p:sldId id="328" r:id="rId85"/>
    <p:sldId id="304" r:id="rId86"/>
    <p:sldId id="362" r:id="rId87"/>
    <p:sldId id="305" r:id="rId88"/>
    <p:sldId id="363" r:id="rId89"/>
    <p:sldId id="306" r:id="rId90"/>
    <p:sldId id="308" r:id="rId91"/>
    <p:sldId id="309" r:id="rId92"/>
    <p:sldId id="310" r:id="rId93"/>
    <p:sldId id="311" r:id="rId94"/>
    <p:sldId id="313" r:id="rId95"/>
    <p:sldId id="307" r:id="rId96"/>
    <p:sldId id="319" r:id="rId97"/>
    <p:sldId id="323" r:id="rId98"/>
    <p:sldId id="324" r:id="rId99"/>
    <p:sldId id="334" r:id="rId100"/>
    <p:sldId id="361" r:id="rId101"/>
    <p:sldId id="329" r:id="rId10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7" d="100"/>
          <a:sy n="47" d="100"/>
        </p:scale>
        <p:origin x="-99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9EC64E6-E9B7-49E3-8536-150F8B7D98F4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173E345-D74F-4C13-8684-3C049D458A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7406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6783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978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3073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8039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3217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712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0628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1155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2252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9082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4237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0743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3460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4155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8352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7758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3886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3452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7279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6769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98238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29266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779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02104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00477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20159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34273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55971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12726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05420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52232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3882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26548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27979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82455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78841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94747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994543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51060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56438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01842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71196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49305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92560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618817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10820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90058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34087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49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78930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6894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49610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28734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90536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215001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90220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12641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696800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13658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59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188531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448673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814715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97314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651675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5883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80947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074173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408258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88156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69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387103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781731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950840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858724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581031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757695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62282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036053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896634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668674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79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396900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395485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134616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603783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330196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427712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0683366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92669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292237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399903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89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0083356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999338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859222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025877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694896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97098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462184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659837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564400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03160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99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703247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100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525914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E345-D74F-4C13-8684-3C049D458A04}" type="slidenum">
              <a:rPr lang="he-IL" smtClean="0"/>
              <a:t>101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699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61016E2-CBF5-4A03-B190-6B8C7FE2E17B}" type="datetimeFigureOut">
              <a:rPr lang="he-IL" smtClean="0"/>
              <a:t>י"א/טבת/תשע"ב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59FF7A3-3C36-4352-808D-49C347DCE0E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0" indent="-274320" algn="r" defTabSz="914400" rtl="1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6600" b="1" dirty="0" smtClean="0">
                <a:solidFill>
                  <a:srgbClr val="00B050"/>
                </a:solidFill>
              </a:rPr>
              <a:t>פרשת ויחי </a:t>
            </a:r>
            <a:endParaRPr lang="he-IL" sz="6600" b="1" dirty="0">
              <a:solidFill>
                <a:srgbClr val="00B05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368152"/>
          </a:xfrm>
        </p:spPr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 א- ב  בפרשה </a:t>
            </a:r>
            <a:endParaRPr lang="he-IL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3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נושאים מרכזיים בפרשה </a:t>
            </a:r>
            <a:endParaRPr lang="he-IL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04864"/>
            <a:ext cx="7272808" cy="3672408"/>
          </a:xfrm>
        </p:spPr>
        <p:txBody>
          <a:bodyPr>
            <a:normAutofit fontScale="92500" lnSpcReduction="10000"/>
          </a:bodyPr>
          <a:lstStyle/>
          <a:p>
            <a:r>
              <a:rPr lang="he-IL" smtClean="0"/>
              <a:t> </a:t>
            </a:r>
            <a:r>
              <a:rPr lang="he-IL" sz="2600" b="1" smtClean="0">
                <a:latin typeface="Guttman Keren" pitchFamily="2" charset="-79"/>
                <a:cs typeface="Guttman Keren" pitchFamily="2" charset="-79"/>
              </a:rPr>
              <a:t>השבעת יוסף בדבר העלאת עצמות אביו  ממצרים </a:t>
            </a:r>
          </a:p>
          <a:p>
            <a:r>
              <a:rPr lang="he-IL" sz="2600" b="1" smtClean="0">
                <a:latin typeface="Guttman Keren" pitchFamily="2" charset="-79"/>
                <a:cs typeface="Guttman Keren" pitchFamily="2" charset="-79"/>
              </a:rPr>
              <a:t> ברכת   מנשה ואפרים בידי יעקב </a:t>
            </a:r>
          </a:p>
          <a:p>
            <a:r>
              <a:rPr lang="he-IL" sz="2600" b="1" smtClean="0">
                <a:latin typeface="Guttman Keren" pitchFamily="2" charset="-79"/>
                <a:cs typeface="Guttman Keren" pitchFamily="2" charset="-79"/>
              </a:rPr>
              <a:t>  ברכת יעקב את בניו </a:t>
            </a:r>
          </a:p>
          <a:p>
            <a:r>
              <a:rPr lang="he-IL" sz="2600" b="1" smtClean="0">
                <a:latin typeface="Guttman Keren" pitchFamily="2" charset="-79"/>
                <a:cs typeface="Guttman Keren" pitchFamily="2" charset="-79"/>
              </a:rPr>
              <a:t>מות יעקב  ומסע הלוויה והקבורה במערת המכפלה </a:t>
            </a:r>
          </a:p>
          <a:p>
            <a:r>
              <a:rPr lang="he-IL" sz="2600" b="1" smtClean="0">
                <a:latin typeface="Guttman Keren" pitchFamily="2" charset="-79"/>
                <a:cs typeface="Guttman Keren" pitchFamily="2" charset="-79"/>
              </a:rPr>
              <a:t>חשש אחי יוסף מנקמת יוסף לאחר מות  יעקב </a:t>
            </a:r>
          </a:p>
          <a:p>
            <a:r>
              <a:rPr lang="he-IL" sz="2600" b="1" smtClean="0">
                <a:latin typeface="Guttman Keren" pitchFamily="2" charset="-79"/>
                <a:cs typeface="Guttman Keren" pitchFamily="2" charset="-79"/>
              </a:rPr>
              <a:t>השבעת יוסף את  אחיו  להעלאת עצמותיו  ממצרים </a:t>
            </a:r>
          </a:p>
          <a:p>
            <a:pPr marL="0" indent="0">
              <a:buNone/>
            </a:pPr>
            <a:endParaRPr lang="he-IL" smtClean="0"/>
          </a:p>
          <a:p>
            <a:endParaRPr lang="he-IL" smtClean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8409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 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דמותו של יהודה   משולה  בדמות  זו  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1874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3200" b="1" dirty="0" smtClean="0"/>
              <a:t> אריה </a:t>
            </a:r>
          </a:p>
          <a:p>
            <a:pPr marL="0" indent="0" algn="ctr">
              <a:buNone/>
            </a:pPr>
            <a:r>
              <a:rPr lang="he-IL" sz="3200" b="1" dirty="0" smtClean="0"/>
              <a:t>גּוּר אַרְיֵה יְהוּדָה מִטֶּרֶף בְּנִי עָלִיתָ כָּרַע רָבַץ כְּאַרְיֵה וּכְלָבִיא מִי יְקִימֶנּוּ:</a:t>
            </a:r>
          </a:p>
          <a:p>
            <a:pPr marL="0" indent="0" algn="ctr">
              <a:buNone/>
            </a:pP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60598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75656" y="2348880"/>
            <a:ext cx="6400800" cy="3048001"/>
          </a:xfrm>
        </p:spPr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מעמי  כנען </a:t>
            </a:r>
            <a:endParaRPr lang="he-IL" sz="5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55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6000" b="1" dirty="0" smtClean="0">
                <a:solidFill>
                  <a:srgbClr val="00B050"/>
                </a:solidFill>
              </a:rPr>
              <a:t>תשובה </a:t>
            </a:r>
            <a:endParaRPr lang="he-IL" sz="6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7128792" cy="33668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3200" b="1" dirty="0" smtClean="0"/>
              <a:t> אמורי </a:t>
            </a:r>
          </a:p>
          <a:p>
            <a:pPr marL="0" indent="0" algn="ctr">
              <a:buNone/>
            </a:pPr>
            <a:r>
              <a:rPr lang="he-IL" sz="3200" b="1" dirty="0" smtClean="0"/>
              <a:t> וַאֲנִי נָתַתִּי לְךָ שְׁכֶם אַחַד עַל אַחֶיךָ אֲשֶׁר לָקַחְתִּי מִיַּד </a:t>
            </a:r>
            <a:r>
              <a:rPr lang="he-IL" sz="3200" b="1" dirty="0" err="1" smtClean="0"/>
              <a:t>הָאֱמֹרִי</a:t>
            </a:r>
            <a:r>
              <a:rPr lang="he-IL" sz="3200" b="1" dirty="0" smtClean="0"/>
              <a:t> בְּחַרְבִּי וּבְקַשְׁתִּי: </a:t>
            </a:r>
          </a:p>
          <a:p>
            <a:pPr marL="0" indent="0" algn="ctr">
              <a:buNone/>
            </a:pP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252375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דרך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7732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5400" b="1" dirty="0" smtClean="0">
                <a:solidFill>
                  <a:srgbClr val="00B050"/>
                </a:solidFill>
              </a:rPr>
              <a:t>תשובה </a:t>
            </a:r>
            <a:endParaRPr lang="he-IL" sz="5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438400"/>
            <a:ext cx="6984776" cy="3222848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2800" b="1" dirty="0" smtClean="0">
                <a:latin typeface="Guttman Keren" pitchFamily="2" charset="-79"/>
                <a:cs typeface="Guttman Keren" pitchFamily="2" charset="-79"/>
              </a:rPr>
              <a:t> אורח </a:t>
            </a:r>
            <a:endParaRPr lang="he-IL" sz="28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28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2800" b="1" dirty="0">
                <a:latin typeface="Guttman Keren" pitchFamily="2" charset="-79"/>
                <a:cs typeface="Guttman Keren" pitchFamily="2" charset="-79"/>
              </a:rPr>
              <a:t>יְהִי דָן נָחָשׁ עֲלֵי דֶרֶךְ </a:t>
            </a:r>
            <a:r>
              <a:rPr lang="he-IL" sz="2800" b="1" dirty="0" err="1">
                <a:latin typeface="Guttman Keren" pitchFamily="2" charset="-79"/>
                <a:cs typeface="Guttman Keren" pitchFamily="2" charset="-79"/>
              </a:rPr>
              <a:t>שְׁפִיפֹן</a:t>
            </a:r>
            <a:r>
              <a:rPr lang="he-IL" sz="2800" b="1" dirty="0">
                <a:latin typeface="Guttman Keren" pitchFamily="2" charset="-79"/>
                <a:cs typeface="Guttman Keren" pitchFamily="2" charset="-79"/>
              </a:rPr>
              <a:t> עֲלֵי אֹרַח הַנֹּשֵׁךְ עִקְּבֵי סוּס </a:t>
            </a:r>
            <a:r>
              <a:rPr lang="he-IL" sz="2800" b="1" dirty="0" err="1">
                <a:latin typeface="Guttman Keren" pitchFamily="2" charset="-79"/>
                <a:cs typeface="Guttman Keren" pitchFamily="2" charset="-79"/>
              </a:rPr>
              <a:t>וַיִּפֹּל</a:t>
            </a:r>
            <a:r>
              <a:rPr lang="he-IL" sz="2800" b="1" dirty="0">
                <a:latin typeface="Guttman Keren" pitchFamily="2" charset="-79"/>
                <a:cs typeface="Guttman Keren" pitchFamily="2" charset="-79"/>
              </a:rPr>
              <a:t> רֹכְבוֹ אָחוֹר:</a:t>
            </a:r>
          </a:p>
          <a:p>
            <a:pPr indent="0" algn="ctr">
              <a:buNone/>
            </a:pPr>
            <a:endParaRPr lang="he-IL" sz="28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1948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כוח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0026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5400" b="1" dirty="0" smtClean="0">
                <a:solidFill>
                  <a:srgbClr val="00B050"/>
                </a:solidFill>
              </a:rPr>
              <a:t>תשובה </a:t>
            </a:r>
            <a:endParaRPr lang="he-IL" sz="5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און </a:t>
            </a:r>
          </a:p>
          <a:p>
            <a:pPr marL="0" indent="0" algn="ctr">
              <a:buNone/>
            </a:pP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 רְאוּבֵן בְּכֹרִי אַתָּה כֹּחִי וְרֵאשִׁית אוֹנִי יֶתֶר שְׂאֵת וְיֶתֶר עָז:</a:t>
            </a:r>
          </a:p>
          <a:p>
            <a:pPr marL="0" indent="0" algn="ctr">
              <a:buNone/>
            </a:pPr>
            <a:endParaRPr lang="he-IL" sz="32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0413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שיח  קוצני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3047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5400" b="1" dirty="0" smtClean="0">
                <a:solidFill>
                  <a:srgbClr val="00B050"/>
                </a:solidFill>
              </a:rPr>
              <a:t>תשובה </a:t>
            </a:r>
            <a:endParaRPr lang="he-IL" sz="5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2800" dirty="0" smtClean="0">
                <a:latin typeface="Guttman Keren" pitchFamily="2" charset="-79"/>
                <a:cs typeface="Guttman Keren" pitchFamily="2" charset="-79"/>
              </a:rPr>
              <a:t>אטד </a:t>
            </a:r>
          </a:p>
          <a:p>
            <a:pPr marL="0" indent="0" algn="ctr">
              <a:buNone/>
            </a:pPr>
            <a:r>
              <a:rPr lang="he-IL" sz="2800" dirty="0" smtClean="0">
                <a:latin typeface="Guttman Keren" pitchFamily="2" charset="-79"/>
                <a:cs typeface="Guttman Keren" pitchFamily="2" charset="-79"/>
              </a:rPr>
              <a:t> וַיַּרְא יוֹשֵׁב הָאָרֶץ הַכְּנַעֲנִי אֶת הָאֵבֶל </a:t>
            </a:r>
            <a:r>
              <a:rPr lang="he-IL" sz="2800" dirty="0" err="1" smtClean="0">
                <a:latin typeface="Guttman Keren" pitchFamily="2" charset="-79"/>
                <a:cs typeface="Guttman Keren" pitchFamily="2" charset="-79"/>
              </a:rPr>
              <a:t>בְּגֹרֶן</a:t>
            </a:r>
            <a:r>
              <a:rPr lang="he-IL" sz="2800" dirty="0" smtClean="0">
                <a:latin typeface="Guttman Keren" pitchFamily="2" charset="-79"/>
                <a:cs typeface="Guttman Keren" pitchFamily="2" charset="-79"/>
              </a:rPr>
              <a:t> הָאָטָד וַיֹּאמְרוּ אֵבֶל כָּבֵד זֶה לְמִצְרָיִם עַל כֵּן קָרָא שְׁמָהּ אָבֵל מִצְרַיִם אֲשֶׁר בְּעֵבֶר הַיַּרְדֵּן: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2545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 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איבר בגוף המציין  כעס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7867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800" b="1" dirty="0" smtClean="0">
                <a:solidFill>
                  <a:srgbClr val="00B050"/>
                </a:solidFill>
              </a:rPr>
              <a:t>תשובה </a:t>
            </a:r>
            <a:endParaRPr lang="he-IL" sz="48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416824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300" dirty="0" smtClean="0">
                <a:latin typeface="Guttman Keren" pitchFamily="2" charset="-79"/>
                <a:cs typeface="Guttman Keren" pitchFamily="2" charset="-79"/>
              </a:rPr>
              <a:t>אף </a:t>
            </a:r>
            <a:endParaRPr lang="he-IL" sz="33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3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300" dirty="0">
                <a:latin typeface="Guttman Keren" pitchFamily="2" charset="-79"/>
                <a:cs typeface="Guttman Keren" pitchFamily="2" charset="-79"/>
              </a:rPr>
              <a:t>בְּסֹדָם אַל </a:t>
            </a:r>
            <a:r>
              <a:rPr lang="he-IL" sz="3300" dirty="0" err="1">
                <a:latin typeface="Guttman Keren" pitchFamily="2" charset="-79"/>
                <a:cs typeface="Guttman Keren" pitchFamily="2" charset="-79"/>
              </a:rPr>
              <a:t>תָּבֹא</a:t>
            </a:r>
            <a:r>
              <a:rPr lang="he-IL" sz="3300" dirty="0">
                <a:latin typeface="Guttman Keren" pitchFamily="2" charset="-79"/>
                <a:cs typeface="Guttman Keren" pitchFamily="2" charset="-79"/>
              </a:rPr>
              <a:t> נַפְשִׁי בִּקְהָלָם אַל </a:t>
            </a:r>
            <a:r>
              <a:rPr lang="he-IL" sz="3300" dirty="0" err="1">
                <a:latin typeface="Guttman Keren" pitchFamily="2" charset="-79"/>
                <a:cs typeface="Guttman Keren" pitchFamily="2" charset="-79"/>
              </a:rPr>
              <a:t>תֵּחַד</a:t>
            </a:r>
            <a:r>
              <a:rPr lang="he-IL" sz="3300" dirty="0">
                <a:latin typeface="Guttman Keren" pitchFamily="2" charset="-79"/>
                <a:cs typeface="Guttman Keren" pitchFamily="2" charset="-79"/>
              </a:rPr>
              <a:t> כְּבֹדִי כִּי בְאַפָּם הָרְגוּ אִישׁ </a:t>
            </a:r>
            <a:r>
              <a:rPr lang="he-IL" sz="3300" dirty="0" err="1">
                <a:latin typeface="Guttman Keren" pitchFamily="2" charset="-79"/>
                <a:cs typeface="Guttman Keren" pitchFamily="2" charset="-79"/>
              </a:rPr>
              <a:t>וּבִרְצֹנָם</a:t>
            </a:r>
            <a:r>
              <a:rPr lang="he-IL" sz="3300" dirty="0">
                <a:latin typeface="Guttman Keren" pitchFamily="2" charset="-79"/>
                <a:cs typeface="Guttman Keren" pitchFamily="2" charset="-79"/>
              </a:rPr>
              <a:t> עִקְּרוּ שׁוֹר:</a:t>
            </a:r>
          </a:p>
          <a:p>
            <a:pPr indent="0" algn="ctr">
              <a:buNone/>
            </a:pPr>
            <a:endParaRPr lang="he-IL" sz="33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6347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העיר  השוכנת</a:t>
            </a:r>
          </a:p>
          <a:p>
            <a:pPr marL="0"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בדרך אפרת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7132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5400" b="1" dirty="0" smtClean="0">
                <a:solidFill>
                  <a:srgbClr val="00B050"/>
                </a:solidFill>
              </a:rPr>
              <a:t>תשובה </a:t>
            </a:r>
            <a:endParaRPr lang="he-IL" sz="5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344816" cy="304800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800" dirty="0" smtClean="0">
                <a:latin typeface="Guttman Keren" pitchFamily="2" charset="-79"/>
                <a:cs typeface="Guttman Keren" pitchFamily="2" charset="-79"/>
              </a:rPr>
              <a:t>בית לחם </a:t>
            </a:r>
          </a:p>
          <a:p>
            <a:pPr marL="0" indent="0" algn="ctr">
              <a:buNone/>
            </a:pPr>
            <a:r>
              <a:rPr lang="he-IL" sz="3800" dirty="0" smtClean="0">
                <a:latin typeface="Guttman Keren" pitchFamily="2" charset="-79"/>
                <a:cs typeface="Guttman Keren" pitchFamily="2" charset="-79"/>
              </a:rPr>
              <a:t>וַאֲנִי בְּבֹאִי מִפַּדָּן מֵתָה עָלַי רָחֵל בְּאֶרֶץ כְּנַעַן בַּדֶּרֶךְ בְּעוֹד כִּבְרַת אֶרֶץ לָבֹא </a:t>
            </a:r>
            <a:r>
              <a:rPr lang="he-IL" sz="3800" dirty="0" err="1" smtClean="0">
                <a:latin typeface="Guttman Keren" pitchFamily="2" charset="-79"/>
                <a:cs typeface="Guttman Keren" pitchFamily="2" charset="-79"/>
              </a:rPr>
              <a:t>אֶפְרָתָה</a:t>
            </a:r>
            <a:r>
              <a:rPr lang="he-IL" sz="3800" dirty="0" smtClean="0">
                <a:latin typeface="Guttman Keren" pitchFamily="2" charset="-79"/>
                <a:cs typeface="Guttman Keren" pitchFamily="2" charset="-79"/>
              </a:rPr>
              <a:t> וָאֶקְבְּרֶהָ שָּׁם בְּדֶרֶךְ אֶפְרָת הִוא בֵּית לָחֶם: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3815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מצב  ותהליך במוות </a:t>
            </a:r>
          </a:p>
          <a:p>
            <a:pPr indent="0">
              <a:buNone/>
            </a:pPr>
            <a:r>
              <a:rPr lang="he-IL" dirty="0" smtClean="0"/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9662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03648" y="1196752"/>
            <a:ext cx="6400800" cy="685800"/>
          </a:xfrm>
        </p:spPr>
        <p:txBody>
          <a:bodyPr>
            <a:noAutofit/>
          </a:bodyPr>
          <a:lstStyle/>
          <a:p>
            <a:r>
              <a:rPr lang="he-IL" sz="5400" dirty="0" smtClean="0">
                <a:solidFill>
                  <a:srgbClr val="00B050"/>
                </a:solidFill>
              </a:rPr>
              <a:t>תשובה </a:t>
            </a:r>
            <a:endParaRPr lang="he-IL" sz="5400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1916832"/>
            <a:ext cx="7704856" cy="4680520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dirty="0" err="1" smtClean="0">
                <a:latin typeface="Guttman Keren" pitchFamily="2" charset="-79"/>
                <a:cs typeface="Guttman Keren" pitchFamily="2" charset="-79"/>
              </a:rPr>
              <a:t>גויעה</a:t>
            </a: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 </a:t>
            </a:r>
            <a:endParaRPr lang="he-IL" sz="32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200" dirty="0" err="1" smtClean="0">
                <a:latin typeface="Guttman Keren" pitchFamily="2" charset="-79"/>
                <a:cs typeface="Guttman Keren" pitchFamily="2" charset="-79"/>
              </a:rPr>
              <a:t>וַיְכַל</a:t>
            </a: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יַעֲקֹב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לְצַוֹּת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אֶת בָּנָיו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וַיֶּאֱסֹף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רַגְלָיו אֶל הַמִּטָּה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וַיִּגְוַע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וַיֵּאָסֶף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אֶל </a:t>
            </a: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עַמָּיו</a:t>
            </a:r>
            <a:endParaRPr lang="he-IL" sz="32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2800" dirty="0" smtClean="0">
                <a:latin typeface="Guttman Keren" pitchFamily="2" charset="-79"/>
                <a:cs typeface="Guttman Keren" pitchFamily="2" charset="-79"/>
              </a:rPr>
              <a:t>"כל מקום שנאמר  בו </a:t>
            </a:r>
            <a:r>
              <a:rPr lang="he-IL" sz="2800" dirty="0" err="1" smtClean="0">
                <a:latin typeface="Guttman Keren" pitchFamily="2" charset="-79"/>
                <a:cs typeface="Guttman Keren" pitchFamily="2" charset="-79"/>
              </a:rPr>
              <a:t>גויעה</a:t>
            </a:r>
            <a:r>
              <a:rPr lang="he-IL" sz="2800" dirty="0" smtClean="0">
                <a:latin typeface="Guttman Keren" pitchFamily="2" charset="-79"/>
                <a:cs typeface="Guttman Keren" pitchFamily="2" charset="-79"/>
              </a:rPr>
              <a:t>  זו היא מיתת צדיקים"  </a:t>
            </a:r>
            <a:endParaRPr lang="he-IL" sz="28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0324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 ג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עצם \ עצמות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0687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400" b="1" dirty="0" smtClean="0">
                <a:solidFill>
                  <a:srgbClr val="00B050"/>
                </a:solidFill>
              </a:rPr>
              <a:t>תשובה </a:t>
            </a:r>
            <a:endParaRPr lang="he-IL" sz="4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128792" cy="3048001"/>
          </a:xfrm>
        </p:spPr>
        <p:txBody>
          <a:bodyPr>
            <a:normAutofit fontScale="92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100" dirty="0" smtClean="0">
                <a:latin typeface="Guttman Keren" pitchFamily="2" charset="-79"/>
                <a:cs typeface="Guttman Keren" pitchFamily="2" charset="-79"/>
              </a:rPr>
              <a:t>גרם </a:t>
            </a:r>
            <a:endParaRPr lang="he-IL" sz="51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51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5100" dirty="0">
                <a:latin typeface="Guttman Keren" pitchFamily="2" charset="-79"/>
                <a:cs typeface="Guttman Keren" pitchFamily="2" charset="-79"/>
              </a:rPr>
              <a:t>יִשָּׂשכָר חֲמֹר גָּרֶם רֹבֵץ בֵּין הַמִּשְׁפְּתָיִם:</a:t>
            </a:r>
          </a:p>
          <a:p>
            <a:pPr indent="0" algn="ctr">
              <a:buNone/>
            </a:pPr>
            <a:endParaRPr lang="he-IL" sz="51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4936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 משל וברכה לפריון  והתעצמות 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3498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5400" b="1" dirty="0" smtClean="0">
                <a:solidFill>
                  <a:srgbClr val="00B050"/>
                </a:solidFill>
              </a:rPr>
              <a:t>תשובה </a:t>
            </a:r>
            <a:endParaRPr lang="he-IL" sz="5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492896"/>
            <a:ext cx="7560840" cy="3048001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4000" b="1" dirty="0" smtClean="0">
                <a:latin typeface="Guttman Keren" pitchFamily="2" charset="-79"/>
                <a:cs typeface="Guttman Keren" pitchFamily="2" charset="-79"/>
              </a:rPr>
              <a:t>דגים </a:t>
            </a:r>
          </a:p>
          <a:p>
            <a:pPr marL="0" indent="0">
              <a:buNone/>
            </a:pPr>
            <a:endParaRPr lang="he-IL" dirty="0" smtClean="0"/>
          </a:p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4700" b="1" dirty="0" smtClean="0">
                <a:latin typeface="Guttman Keren" pitchFamily="2" charset="-79"/>
                <a:cs typeface="Guttman Keren" pitchFamily="2" charset="-79"/>
              </a:rPr>
              <a:t>הַמַּלְאָךְ </a:t>
            </a:r>
            <a:r>
              <a:rPr lang="he-IL" sz="4700" b="1" dirty="0" err="1" smtClean="0">
                <a:latin typeface="Guttman Keren" pitchFamily="2" charset="-79"/>
                <a:cs typeface="Guttman Keren" pitchFamily="2" charset="-79"/>
              </a:rPr>
              <a:t>הַגֹּאֵל</a:t>
            </a:r>
            <a:r>
              <a:rPr lang="he-IL" sz="4700" b="1" dirty="0" smtClean="0">
                <a:latin typeface="Guttman Keren" pitchFamily="2" charset="-79"/>
                <a:cs typeface="Guttman Keren" pitchFamily="2" charset="-79"/>
              </a:rPr>
              <a:t> אֹתִי מִכָּל רָע יְבָרֵךְ אֶת הַנְּעָרִים וְיִקָּרֵא בָהֶם שְׁמִי וְשֵׁם </a:t>
            </a:r>
            <a:r>
              <a:rPr lang="he-IL" sz="4700" b="1" dirty="0" err="1" smtClean="0">
                <a:latin typeface="Guttman Keren" pitchFamily="2" charset="-79"/>
                <a:cs typeface="Guttman Keren" pitchFamily="2" charset="-79"/>
              </a:rPr>
              <a:t>אֲבֹתַי</a:t>
            </a:r>
            <a:r>
              <a:rPr lang="he-IL" sz="4700" b="1" dirty="0" smtClean="0">
                <a:latin typeface="Guttman Keren" pitchFamily="2" charset="-79"/>
                <a:cs typeface="Guttman Keren" pitchFamily="2" charset="-79"/>
              </a:rPr>
              <a:t> אַבְרָהָם וְיִצְחָק </a:t>
            </a:r>
            <a:r>
              <a:rPr lang="he-IL" sz="4700" b="1" dirty="0" err="1" smtClean="0">
                <a:latin typeface="Guttman Keren" pitchFamily="2" charset="-79"/>
                <a:cs typeface="Guttman Keren" pitchFamily="2" charset="-79"/>
              </a:rPr>
              <a:t>וְיִדְגּו</a:t>
            </a:r>
            <a:r>
              <a:rPr lang="he-IL" sz="4700" b="1" dirty="0" smtClean="0">
                <a:latin typeface="Guttman Keren" pitchFamily="2" charset="-79"/>
                <a:cs typeface="Guttman Keren" pitchFamily="2" charset="-79"/>
              </a:rPr>
              <a:t>ּ לָרֹב בְּקֶרֶב הָאָרֶץ: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049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שכן לחוף ימים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9524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5400" dirty="0" smtClean="0">
                <a:solidFill>
                  <a:srgbClr val="00B050"/>
                </a:solidFill>
              </a:rPr>
              <a:t>תשובה </a:t>
            </a:r>
            <a:endParaRPr lang="he-IL" sz="5400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132856"/>
            <a:ext cx="7272808" cy="3528392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4200" dirty="0" smtClean="0">
                <a:latin typeface="Guttman Keren" pitchFamily="2" charset="-79"/>
                <a:cs typeface="Guttman Keren" pitchFamily="2" charset="-79"/>
              </a:rPr>
              <a:t>זבולון </a:t>
            </a:r>
            <a:endParaRPr lang="he-IL" sz="42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42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200" dirty="0" err="1">
                <a:latin typeface="Guttman Keren" pitchFamily="2" charset="-79"/>
                <a:cs typeface="Guttman Keren" pitchFamily="2" charset="-79"/>
              </a:rPr>
              <a:t>זְבוּלֻן</a:t>
            </a:r>
            <a:r>
              <a:rPr lang="he-IL" sz="4200" dirty="0">
                <a:latin typeface="Guttman Keren" pitchFamily="2" charset="-79"/>
                <a:cs typeface="Guttman Keren" pitchFamily="2" charset="-79"/>
              </a:rPr>
              <a:t> לְחוֹף יַמִּים יִשְׁכֹּן וְהוּא לְחוֹף אֳנִיּוֹת וְיַרְכָתוֹ עַל </a:t>
            </a:r>
            <a:r>
              <a:rPr lang="he-IL" sz="4200" dirty="0" err="1">
                <a:latin typeface="Guttman Keren" pitchFamily="2" charset="-79"/>
                <a:cs typeface="Guttman Keren" pitchFamily="2" charset="-79"/>
              </a:rPr>
              <a:t>צִידֹן</a:t>
            </a:r>
            <a:r>
              <a:rPr lang="he-IL" sz="4200" dirty="0">
                <a:latin typeface="Guttman Keren" pitchFamily="2" charset="-79"/>
                <a:cs typeface="Guttman Keren" pitchFamily="2" charset="-79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58001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03648" y="2420888"/>
            <a:ext cx="6400800" cy="3048001"/>
          </a:xfrm>
        </p:spPr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מצבו  הבריאותי של  יעקב  במצרים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3580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5400" b="1" dirty="0" smtClean="0">
                <a:solidFill>
                  <a:srgbClr val="00B050"/>
                </a:solidFill>
              </a:rPr>
              <a:t>תשובה </a:t>
            </a:r>
            <a:endParaRPr lang="he-IL" sz="5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76872"/>
            <a:ext cx="7344816" cy="3209529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he-IL" sz="8000" dirty="0" smtClean="0"/>
              <a:t> חולה </a:t>
            </a:r>
          </a:p>
          <a:p>
            <a:pPr marL="0" indent="0" algn="ctr">
              <a:buNone/>
            </a:pPr>
            <a:r>
              <a:rPr lang="he-IL" sz="8000" dirty="0" smtClean="0"/>
              <a:t> וַיְהִי אַחֲרֵי הַדְּבָרִים הָאֵלֶּה וַיֹּאמֶר לְיוֹסֵף הִנֵּה אָבִיךָ חֹלֶה </a:t>
            </a:r>
            <a:r>
              <a:rPr lang="he-IL" sz="8000" dirty="0" err="1" smtClean="0"/>
              <a:t>וַיִּקַּח</a:t>
            </a:r>
            <a:r>
              <a:rPr lang="he-IL" sz="8000" dirty="0" smtClean="0"/>
              <a:t> אֶת שְׁנֵי בָנָיו עִמּוֹ אֶת מְנַשֶּׁה וְאֶת אֶפְרָיִם: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2998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132856"/>
            <a:ext cx="7488832" cy="33535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פעולה  רפואית שנועדה לשמר   את  הגוף לאחר  מיתה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4378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71600" y="1124744"/>
            <a:ext cx="6400800" cy="856456"/>
          </a:xfrm>
        </p:spPr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438400"/>
            <a:ext cx="7056784" cy="304800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4600" dirty="0" smtClean="0">
                <a:latin typeface="Guttman Keren" pitchFamily="2" charset="-79"/>
                <a:cs typeface="Guttman Keren" pitchFamily="2" charset="-79"/>
              </a:rPr>
              <a:t>חניטה </a:t>
            </a:r>
          </a:p>
          <a:p>
            <a:pPr marL="0" indent="0" algn="ctr">
              <a:buNone/>
            </a:pPr>
            <a:r>
              <a:rPr lang="he-IL" sz="4600" dirty="0" smtClean="0">
                <a:latin typeface="Guttman Keren" pitchFamily="2" charset="-79"/>
                <a:cs typeface="Guttman Keren" pitchFamily="2" charset="-79"/>
              </a:rPr>
              <a:t> וַיְצַו יוֹסֵף אֶת עֲבָדָיו אֶת הָרֹפְאִים לַחֲנֹט אֶת אָבִיו וַיַּחַנְטוּ הָרֹפְאִים אֶת יִשְׂרָאֵל:</a:t>
            </a:r>
          </a:p>
          <a:p>
            <a:pPr marL="0" indent="0" algn="ctr">
              <a:buNone/>
            </a:pPr>
            <a:endParaRPr lang="he-IL" sz="4600" dirty="0" smtClean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9897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348880"/>
            <a:ext cx="7416824" cy="313752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40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השלימו </a:t>
            </a:r>
          </a:p>
          <a:p>
            <a:pPr indent="0" algn="ctr">
              <a:buNone/>
            </a:pPr>
            <a:r>
              <a:rPr lang="he-IL" sz="4000" b="1" dirty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0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אתם חשבתם עלי רעה ואלוהים חשבה  ל________________</a:t>
            </a:r>
          </a:p>
          <a:p>
            <a:pPr indent="0" algn="ctr">
              <a:buNone/>
            </a:pPr>
            <a:endParaRPr lang="he-IL" sz="4000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081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800" b="1" dirty="0" smtClean="0">
                <a:solidFill>
                  <a:srgbClr val="00B050"/>
                </a:solidFill>
              </a:rPr>
              <a:t>תשובה </a:t>
            </a:r>
            <a:endParaRPr lang="he-IL" sz="48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04864"/>
            <a:ext cx="7488832" cy="3281537"/>
          </a:xfrm>
        </p:spPr>
        <p:txBody>
          <a:bodyPr>
            <a:normAutofit fontScale="77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טובה </a:t>
            </a:r>
            <a:endParaRPr lang="he-IL" sz="36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  כל מאן </a:t>
            </a:r>
            <a:r>
              <a:rPr lang="he-IL" sz="3600" dirty="0" err="1" smtClean="0">
                <a:latin typeface="Guttman Keren" pitchFamily="2" charset="-79"/>
                <a:cs typeface="Guttman Keren" pitchFamily="2" charset="-79"/>
              </a:rPr>
              <a:t>דעביד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600" dirty="0" err="1" smtClean="0">
                <a:latin typeface="Guttman Keren" pitchFamily="2" charset="-79"/>
                <a:cs typeface="Guttman Keren" pitchFamily="2" charset="-79"/>
              </a:rPr>
              <a:t>רחמא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600" dirty="0" err="1" smtClean="0">
                <a:latin typeface="Guttman Keren" pitchFamily="2" charset="-79"/>
                <a:cs typeface="Guttman Keren" pitchFamily="2" charset="-79"/>
              </a:rPr>
              <a:t>לטב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 הוא </a:t>
            </a:r>
            <a:r>
              <a:rPr lang="he-IL" sz="3600" dirty="0" err="1" smtClean="0">
                <a:latin typeface="Guttman Keren" pitchFamily="2" charset="-79"/>
                <a:cs typeface="Guttman Keren" pitchFamily="2" charset="-79"/>
              </a:rPr>
              <a:t>דעביד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 </a:t>
            </a:r>
          </a:p>
          <a:p>
            <a:pPr indent="0" algn="ctr">
              <a:buNone/>
            </a:pPr>
            <a:r>
              <a:rPr lang="he-IL" sz="3600" dirty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 חייב אד לברך על הרעה כשם שמברך על הטובה </a:t>
            </a:r>
          </a:p>
          <a:p>
            <a:pPr indent="0" algn="ctr">
              <a:buNone/>
            </a:pPr>
            <a:r>
              <a:rPr lang="he-IL" sz="3600" dirty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600" dirty="0" smtClean="0">
                <a:latin typeface="Guttman Keren" pitchFamily="2" charset="-79"/>
                <a:cs typeface="Guttman Keren" pitchFamily="2" charset="-79"/>
              </a:rPr>
              <a:t>כי רעה  הנראית  אצל בני האדם טובה היא  בעיני ה' </a:t>
            </a:r>
          </a:p>
          <a:p>
            <a:pPr indent="0">
              <a:buNone/>
            </a:pPr>
            <a:endParaRPr lang="he-IL" dirty="0" smtClean="0"/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7932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איבר בגוף ששימש כמקום שבועה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8601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400" b="1" dirty="0" smtClean="0">
                <a:solidFill>
                  <a:srgbClr val="00B050"/>
                </a:solidFill>
              </a:rPr>
              <a:t>תשובה </a:t>
            </a:r>
            <a:endParaRPr lang="he-IL" sz="4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438400"/>
            <a:ext cx="7488832" cy="304800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b="1" dirty="0" smtClean="0"/>
              <a:t> </a:t>
            </a:r>
            <a:r>
              <a:rPr lang="he-IL" sz="3200" b="1" dirty="0" smtClean="0"/>
              <a:t>ירך </a:t>
            </a:r>
          </a:p>
          <a:p>
            <a:pPr marL="0" indent="0" algn="ctr">
              <a:buNone/>
            </a:pPr>
            <a:r>
              <a:rPr lang="he-IL" sz="3200" b="1" dirty="0" smtClean="0"/>
              <a:t> וַיִּקְרְבוּ יְמֵי יִשְׂרָאֵל לָמוּת וַיִּקְרָא לִבְנוֹ לְיוֹסֵף וַיֹּאמֶר לוֹ אִם נָא מָצָאתִי חֵן בְּעֵינֶיךָ שִׂים נָא יָדְךָ תַּחַת יְרֵכִי וְעָשִׂיתָ עִמָּדִי חֶסֶד וֶאֱמֶת אַל נָא תִקְבְּרֵנִי בְּמִצְרָיִם </a:t>
            </a: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8013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מידת  שטח  אדמה 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589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תשובה </a:t>
            </a:r>
            <a:endParaRPr lang="he-IL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76872"/>
            <a:ext cx="7344816" cy="3384376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he-IL" sz="21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4100" dirty="0" smtClean="0">
                <a:latin typeface="Guttman Keren" pitchFamily="2" charset="-79"/>
                <a:cs typeface="Guttman Keren" pitchFamily="2" charset="-79"/>
              </a:rPr>
              <a:t>כברת </a:t>
            </a:r>
          </a:p>
          <a:p>
            <a:pPr marL="0" indent="0" algn="ctr">
              <a:buNone/>
            </a:pPr>
            <a:r>
              <a:rPr lang="he-IL" sz="4100" dirty="0" smtClean="0">
                <a:latin typeface="Guttman Keren" pitchFamily="2" charset="-79"/>
                <a:cs typeface="Guttman Keren" pitchFamily="2" charset="-79"/>
              </a:rPr>
              <a:t> וַאֲנִי בְּבֹאִי מִפַּדָּן מֵתָה עָלַי רָחֵל בְּאֶרֶץ כְּנַעַן בַּדֶּרֶךְ בְּעוֹד כִּבְרַת אֶרֶץ לָבֹא </a:t>
            </a:r>
            <a:r>
              <a:rPr lang="he-IL" sz="4100" dirty="0" err="1" smtClean="0">
                <a:latin typeface="Guttman Keren" pitchFamily="2" charset="-79"/>
                <a:cs typeface="Guttman Keren" pitchFamily="2" charset="-79"/>
              </a:rPr>
              <a:t>אֶפְרָתָה</a:t>
            </a:r>
            <a:r>
              <a:rPr lang="he-IL" sz="4100" dirty="0" smtClean="0">
                <a:latin typeface="Guttman Keren" pitchFamily="2" charset="-79"/>
                <a:cs typeface="Guttman Keren" pitchFamily="2" charset="-79"/>
              </a:rPr>
              <a:t> וָאֶקְבְּרֶהָ שָּׁם בְּדֶרֶךְ אֶפְרָת הִוא בֵּית לָחֶם: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7091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היא בית אל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4677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75656" y="1412776"/>
            <a:ext cx="6400800" cy="685800"/>
          </a:xfrm>
        </p:spPr>
        <p:txBody>
          <a:bodyPr>
            <a:noAutofit/>
          </a:bodyPr>
          <a:lstStyle/>
          <a:p>
            <a:r>
              <a:rPr lang="he-IL" sz="5400" b="1" dirty="0" smtClean="0">
                <a:solidFill>
                  <a:srgbClr val="00B050"/>
                </a:solidFill>
              </a:rPr>
              <a:t>תשובה </a:t>
            </a:r>
            <a:endParaRPr lang="he-IL" sz="5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7200800" cy="315084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4200" b="1" dirty="0" smtClean="0">
                <a:latin typeface="Guttman Keren" pitchFamily="2" charset="-79"/>
                <a:cs typeface="Guttman Keren" pitchFamily="2" charset="-79"/>
              </a:rPr>
              <a:t>לוז </a:t>
            </a:r>
          </a:p>
          <a:p>
            <a:pPr marL="0" indent="0" algn="ctr">
              <a:buNone/>
            </a:pPr>
            <a:r>
              <a:rPr lang="he-IL" sz="4200" b="1" dirty="0" smtClean="0">
                <a:latin typeface="Guttman Keren" pitchFamily="2" charset="-79"/>
                <a:cs typeface="Guttman Keren" pitchFamily="2" charset="-79"/>
              </a:rPr>
              <a:t> וַיֹּאמֶר יַעֲקֹב אֶל יוֹסֵף אֵל שַׁדַּי נִרְאָה אֵלַי בְּלוּז בְּאֶרֶץ כְּנָעַן וַיְבָרֶךְ אֹתִי:</a:t>
            </a:r>
          </a:p>
          <a:p>
            <a:pPr marL="0" indent="0" algn="ctr">
              <a:buNone/>
            </a:pPr>
            <a:endParaRPr lang="he-IL" sz="42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3343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תשלום כפוי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4087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5400" b="1" dirty="0" smtClean="0">
                <a:solidFill>
                  <a:srgbClr val="00B050"/>
                </a:solidFill>
              </a:rPr>
              <a:t>תשובה </a:t>
            </a:r>
            <a:endParaRPr lang="he-IL" sz="5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204864"/>
            <a:ext cx="7416824" cy="3600400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5400" dirty="0" smtClean="0"/>
              <a:t> </a:t>
            </a:r>
            <a:r>
              <a:rPr lang="he-IL" sz="4400" dirty="0" smtClean="0"/>
              <a:t>מס</a:t>
            </a:r>
          </a:p>
          <a:p>
            <a:pPr indent="0" algn="ctr">
              <a:buNone/>
            </a:pPr>
            <a:r>
              <a:rPr lang="he-IL" sz="4400" dirty="0" smtClean="0"/>
              <a:t> </a:t>
            </a:r>
            <a:r>
              <a:rPr lang="he-IL" sz="4400" dirty="0"/>
              <a:t>וַיַּרְא מְנֻחָה כִּי טוֹב וְאֶת הָאָרֶץ כִּי נָעֵמָה </a:t>
            </a:r>
            <a:r>
              <a:rPr lang="he-IL" sz="4400" dirty="0" err="1"/>
              <a:t>וַיֵּט</a:t>
            </a:r>
            <a:r>
              <a:rPr lang="he-IL" sz="4400" dirty="0"/>
              <a:t> שִׁכְמוֹ לִסְבֹּל וַיְהִי לְמַס עֹבֵד </a:t>
            </a:r>
          </a:p>
        </p:txBody>
      </p:sp>
    </p:spTree>
    <p:extLst>
      <p:ext uri="{BB962C8B-B14F-4D97-AF65-F5344CB8AC3E}">
        <p14:creationId xmlns:p14="http://schemas.microsoft.com/office/powerpoint/2010/main" val="103319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פעולת הזיק הנחש </a:t>
            </a:r>
          </a:p>
          <a:p>
            <a:pPr indent="0">
              <a:buNone/>
            </a:pP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214848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400" b="1" dirty="0" smtClean="0">
                <a:solidFill>
                  <a:srgbClr val="00B050"/>
                </a:solidFill>
              </a:rPr>
              <a:t>תשובה </a:t>
            </a:r>
            <a:endParaRPr lang="he-IL" sz="44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03648" y="2492896"/>
            <a:ext cx="6400800" cy="3048001"/>
          </a:xfrm>
        </p:spPr>
        <p:txBody>
          <a:bodyPr>
            <a:normAutofit fontScale="925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נשיכה </a:t>
            </a:r>
            <a:endParaRPr lang="he-IL" sz="36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600" b="1" dirty="0">
                <a:latin typeface="Guttman Keren" pitchFamily="2" charset="-79"/>
                <a:cs typeface="Guttman Keren" pitchFamily="2" charset="-79"/>
              </a:rPr>
              <a:t>יְהִי דָן נָחָשׁ עֲלֵי דֶרֶךְ </a:t>
            </a:r>
            <a:r>
              <a:rPr lang="he-IL" sz="3600" b="1" dirty="0" err="1">
                <a:latin typeface="Guttman Keren" pitchFamily="2" charset="-79"/>
                <a:cs typeface="Guttman Keren" pitchFamily="2" charset="-79"/>
              </a:rPr>
              <a:t>שְׁפִיפֹן</a:t>
            </a:r>
            <a:r>
              <a:rPr lang="he-IL" sz="3600" b="1" dirty="0">
                <a:latin typeface="Guttman Keren" pitchFamily="2" charset="-79"/>
                <a:cs typeface="Guttman Keren" pitchFamily="2" charset="-79"/>
              </a:rPr>
              <a:t> עֲלֵי אֹרַח הַנֹּשֵׁךְ עִקְּבֵי סוּס </a:t>
            </a:r>
            <a:r>
              <a:rPr lang="he-IL" sz="3600" b="1" dirty="0" err="1">
                <a:latin typeface="Guttman Keren" pitchFamily="2" charset="-79"/>
                <a:cs typeface="Guttman Keren" pitchFamily="2" charset="-79"/>
              </a:rPr>
              <a:t>וַיִּפֹּל</a:t>
            </a:r>
            <a:r>
              <a:rPr lang="he-IL" sz="3600" b="1" dirty="0">
                <a:latin typeface="Guttman Keren" pitchFamily="2" charset="-79"/>
                <a:cs typeface="Guttman Keren" pitchFamily="2" charset="-79"/>
              </a:rPr>
              <a:t> רֹכְבוֹ אָחוֹר:</a:t>
            </a:r>
          </a:p>
          <a:p>
            <a:pPr indent="0" algn="ctr">
              <a:buNone/>
            </a:pPr>
            <a:endParaRPr lang="he-IL" sz="36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324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דבר סתר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1373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43608" y="2438400"/>
            <a:ext cx="7200800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sz="2800" b="1" dirty="0" smtClean="0"/>
              <a:t> </a:t>
            </a:r>
            <a:r>
              <a:rPr lang="he-IL" sz="3600" b="1" dirty="0" smtClean="0"/>
              <a:t>סוד </a:t>
            </a:r>
          </a:p>
          <a:p>
            <a:pPr indent="0" algn="ctr">
              <a:buNone/>
            </a:pPr>
            <a:r>
              <a:rPr lang="he-IL" sz="3600" b="1" dirty="0" smtClean="0"/>
              <a:t> </a:t>
            </a:r>
            <a:r>
              <a:rPr lang="he-IL" sz="3600" b="1" dirty="0"/>
              <a:t>בְּסֹדָם אַל </a:t>
            </a:r>
            <a:r>
              <a:rPr lang="he-IL" sz="3600" b="1" dirty="0" err="1"/>
              <a:t>תָּבֹא</a:t>
            </a:r>
            <a:r>
              <a:rPr lang="he-IL" sz="3600" b="1" dirty="0"/>
              <a:t> נַפְשִׁי בִּקְהָלָם אַל </a:t>
            </a:r>
            <a:r>
              <a:rPr lang="he-IL" sz="3600" b="1" dirty="0" err="1"/>
              <a:t>תֵּחַד</a:t>
            </a:r>
            <a:r>
              <a:rPr lang="he-IL" sz="3600" b="1" dirty="0"/>
              <a:t> כְּבֹדִי כִּי בְאַפָּם הָרְגוּ אִישׁ </a:t>
            </a:r>
            <a:r>
              <a:rPr lang="he-IL" sz="3600" b="1" dirty="0" err="1"/>
              <a:t>וּבִרְצֹנָם</a:t>
            </a:r>
            <a:r>
              <a:rPr lang="he-IL" sz="3600" b="1" dirty="0"/>
              <a:t> עִקְּרוּ שׁוֹר:</a:t>
            </a:r>
          </a:p>
          <a:p>
            <a:pPr indent="0" algn="ctr">
              <a:buNone/>
            </a:pPr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427922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204864"/>
            <a:ext cx="6400800" cy="3281537"/>
          </a:xfrm>
        </p:spPr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48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כעס   </a:t>
            </a:r>
            <a:r>
              <a:rPr lang="he-IL" sz="4800" b="1" dirty="0" err="1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וחימה</a:t>
            </a:r>
            <a:r>
              <a:rPr lang="he-IL" sz="48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 שנאה  ושמירת טינה </a:t>
            </a:r>
          </a:p>
          <a:p>
            <a:pPr indent="0">
              <a:buNone/>
            </a:pPr>
            <a:endParaRPr lang="he-IL" dirty="0" smtClean="0"/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1279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38400"/>
            <a:ext cx="7344816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900" b="1" dirty="0" smtClean="0">
                <a:latin typeface="Guttman Keren" pitchFamily="2" charset="-79"/>
                <a:cs typeface="Guttman Keren" pitchFamily="2" charset="-79"/>
              </a:rPr>
              <a:t>עברה </a:t>
            </a:r>
            <a:endParaRPr lang="he-IL" sz="39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9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900" b="1" dirty="0">
                <a:latin typeface="Guttman Keren" pitchFamily="2" charset="-79"/>
                <a:cs typeface="Guttman Keren" pitchFamily="2" charset="-79"/>
              </a:rPr>
              <a:t>אָרוּר אַפָּם כִּי עָז וְעֶבְרָתָם כִּי קָשָׁתָה אֲחַלְּקֵם בְּיַעֲקֹב </a:t>
            </a:r>
            <a:r>
              <a:rPr lang="he-IL" sz="3900" b="1" dirty="0" err="1">
                <a:latin typeface="Guttman Keren" pitchFamily="2" charset="-79"/>
                <a:cs typeface="Guttman Keren" pitchFamily="2" charset="-79"/>
              </a:rPr>
              <a:t>וַאֲפִיצֵם</a:t>
            </a:r>
            <a:r>
              <a:rPr lang="he-IL" sz="3900" b="1" dirty="0">
                <a:latin typeface="Guttman Keren" pitchFamily="2" charset="-79"/>
                <a:cs typeface="Guttman Keren" pitchFamily="2" charset="-79"/>
              </a:rPr>
              <a:t> בְּיִשְׂרָאֵל </a:t>
            </a:r>
          </a:p>
        </p:txBody>
      </p:sp>
    </p:spTree>
    <p:extLst>
      <p:ext uri="{BB962C8B-B14F-4D97-AF65-F5344CB8AC3E}">
        <p14:creationId xmlns:p14="http://schemas.microsoft.com/office/powerpoint/2010/main" val="310918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276872"/>
            <a:ext cx="7344816" cy="3384376"/>
          </a:xfrm>
        </p:spPr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לשון תקווה ,יחול ,תפילה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5242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132856"/>
            <a:ext cx="6400800" cy="335354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פילול </a:t>
            </a:r>
          </a:p>
          <a:p>
            <a:pPr marL="0" indent="0" algn="ctr">
              <a:buNone/>
            </a:pP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 וַיֹּאמֶר יִשְׂרָאֵל אֶל יוֹסֵף רְאֹה פָנֶיךָ לֹא </a:t>
            </a:r>
            <a:r>
              <a:rPr lang="he-IL" sz="3600" b="1" dirty="0" err="1" smtClean="0">
                <a:latin typeface="Guttman Keren" pitchFamily="2" charset="-79"/>
                <a:cs typeface="Guttman Keren" pitchFamily="2" charset="-79"/>
              </a:rPr>
              <a:t>פִלָּלְתִּי</a:t>
            </a: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 וְהִנֵּה הֶרְאָה אֹתִי </a:t>
            </a:r>
            <a:r>
              <a:rPr lang="he-IL" sz="3600" b="1" dirty="0" err="1" smtClean="0">
                <a:latin typeface="Guttman Keren" pitchFamily="2" charset="-79"/>
                <a:cs typeface="Guttman Keren" pitchFamily="2" charset="-79"/>
              </a:rPr>
              <a:t>אֱלֹהִים</a:t>
            </a: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 גַּם אֶת זַרְעֶךָ:</a:t>
            </a:r>
          </a:p>
          <a:p>
            <a:pPr marL="0" indent="0" algn="ctr">
              <a:buNone/>
            </a:pPr>
            <a:endParaRPr lang="he-IL" sz="36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5083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344816" cy="3048001"/>
          </a:xfrm>
        </p:spPr>
        <p:txBody>
          <a:bodyPr>
            <a:normAutofit fontScale="92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2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שתי ערי חוף  צפוניות  סמוכות זו למעלה מזו  הנמצאות בשטח לבנון </a:t>
            </a:r>
          </a:p>
          <a:p>
            <a:pPr indent="0">
              <a:buNone/>
            </a:pPr>
            <a:endParaRPr lang="he-IL" dirty="0" smtClean="0"/>
          </a:p>
          <a:p>
            <a:pPr indent="0">
              <a:buNone/>
            </a:pPr>
            <a:endParaRPr lang="he-IL" dirty="0" smtClean="0"/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3408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438400"/>
            <a:ext cx="7632848" cy="3048001"/>
          </a:xfrm>
        </p:spPr>
        <p:txBody>
          <a:bodyPr>
            <a:normAutofit fontScale="925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>
                <a:latin typeface="Guttman Keren" pitchFamily="2" charset="-79"/>
                <a:cs typeface="Guttman Keren" pitchFamily="2" charset="-79"/>
              </a:rPr>
              <a:t>צור \ צידון </a:t>
            </a:r>
            <a:endParaRPr lang="he-IL" sz="28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28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2800" b="1" dirty="0" err="1">
                <a:latin typeface="Guttman Keren" pitchFamily="2" charset="-79"/>
                <a:cs typeface="Guttman Keren" pitchFamily="2" charset="-79"/>
              </a:rPr>
              <a:t>זְבוּלֻן</a:t>
            </a:r>
            <a:r>
              <a:rPr lang="he-IL" sz="2800" b="1" dirty="0">
                <a:latin typeface="Guttman Keren" pitchFamily="2" charset="-79"/>
                <a:cs typeface="Guttman Keren" pitchFamily="2" charset="-79"/>
              </a:rPr>
              <a:t> לְחוֹף יַמִּים יִשְׁכֹּן וְהוּא לְחוֹף אֳנִיּוֹת וְיַרְכָתוֹ עַל </a:t>
            </a:r>
            <a:r>
              <a:rPr lang="he-IL" sz="2800" b="1" dirty="0" err="1">
                <a:latin typeface="Guttman Keren" pitchFamily="2" charset="-79"/>
                <a:cs typeface="Guttman Keren" pitchFamily="2" charset="-79"/>
              </a:rPr>
              <a:t>צִידֹן</a:t>
            </a:r>
            <a:r>
              <a:rPr lang="he-IL" sz="2800" b="1" dirty="0">
                <a:latin typeface="Guttman Keren" pitchFamily="2" charset="-79"/>
                <a:cs typeface="Guttman Keren" pitchFamily="2" charset="-79"/>
              </a:rPr>
              <a:t>: </a:t>
            </a:r>
            <a:endParaRPr lang="he-IL" sz="2800" b="1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2800" b="1" dirty="0" smtClean="0">
                <a:latin typeface="Guttman Keren" pitchFamily="2" charset="-79"/>
                <a:cs typeface="Guttman Keren" pitchFamily="2" charset="-79"/>
              </a:rPr>
              <a:t>צור וצידון  נמצאים הרבה  בהקשר של קשרים עם ישראל </a:t>
            </a:r>
          </a:p>
          <a:p>
            <a:pPr indent="0" algn="ctr">
              <a:buNone/>
            </a:pPr>
            <a:r>
              <a:rPr lang="he-IL" sz="2800" b="1" dirty="0" smtClean="0">
                <a:latin typeface="Guttman Keren" pitchFamily="2" charset="-79"/>
                <a:cs typeface="Guttman Keren" pitchFamily="2" charset="-79"/>
              </a:rPr>
              <a:t>קשרי עבודה זרה \ קשרי מסחר  ועבודה\ קשרי נישואין \ קשרי מלחמה . </a:t>
            </a:r>
            <a:endParaRPr lang="he-IL" sz="28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5641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תוך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2708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600" b="1" dirty="0" smtClean="0"/>
              <a:t>קרב </a:t>
            </a:r>
          </a:p>
          <a:p>
            <a:pPr marL="0" indent="0" algn="ctr">
              <a:buNone/>
            </a:pPr>
            <a:r>
              <a:rPr lang="he-IL" sz="3600" b="1" dirty="0" smtClean="0"/>
              <a:t> הַמַּלְאָךְ </a:t>
            </a:r>
            <a:r>
              <a:rPr lang="he-IL" sz="3600" b="1" dirty="0" err="1" smtClean="0"/>
              <a:t>הַגֹּאֵל</a:t>
            </a:r>
            <a:r>
              <a:rPr lang="he-IL" sz="3600" b="1" dirty="0" smtClean="0"/>
              <a:t> אֹתִי מִכָּל רָע יְבָרֵךְ אֶת הַנְּעָרִים וְיִקָּרֵא בָהֶם שְׁמִי וְשֵׁם </a:t>
            </a:r>
            <a:r>
              <a:rPr lang="he-IL" sz="3600" b="1" dirty="0" err="1" smtClean="0"/>
              <a:t>אֲבֹתַי</a:t>
            </a:r>
            <a:r>
              <a:rPr lang="he-IL" sz="3600" b="1" dirty="0" smtClean="0"/>
              <a:t> אַבְרָהָם וְיִצְחָק </a:t>
            </a:r>
            <a:r>
              <a:rPr lang="he-IL" sz="3600" b="1" dirty="0" err="1" smtClean="0"/>
              <a:t>וְיִדְגּו</a:t>
            </a:r>
            <a:r>
              <a:rPr lang="he-IL" sz="3600" b="1" dirty="0" smtClean="0"/>
              <a:t>ּ לָרֹב בְּקֶרֶב הָאָרֶץ:</a:t>
            </a:r>
          </a:p>
          <a:p>
            <a:pPr marL="0" indent="0" algn="ctr">
              <a:buNone/>
            </a:pPr>
            <a:endParaRPr lang="he-IL" sz="2100" b="1" dirty="0"/>
          </a:p>
        </p:txBody>
      </p:sp>
    </p:spTree>
    <p:extLst>
      <p:ext uri="{BB962C8B-B14F-4D97-AF65-F5344CB8AC3E}">
        <p14:creationId xmlns:p14="http://schemas.microsoft.com/office/powerpoint/2010/main" val="300325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 </a:t>
            </a:r>
            <a:r>
              <a:rPr lang="he-IL" sz="5400" b="1" dirty="0" smtClean="0">
                <a:solidFill>
                  <a:srgbClr val="00B050"/>
                </a:solidFill>
              </a:rPr>
              <a:t>נקודה בה נפגשים שני קוים היוצרים זווית </a:t>
            </a:r>
            <a:endParaRPr lang="he-IL" sz="5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10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תשובה </a:t>
            </a:r>
            <a:endParaRPr lang="he-IL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438400"/>
            <a:ext cx="7416824" cy="3366864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200" dirty="0" err="1" smtClean="0">
                <a:latin typeface="Guttman Keren" pitchFamily="2" charset="-79"/>
                <a:cs typeface="Guttman Keren" pitchFamily="2" charset="-79"/>
              </a:rPr>
              <a:t>קודקוד</a:t>
            </a:r>
            <a:endParaRPr lang="he-IL" sz="3200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בִּרְכֹת אָבִיךָ גָּבְרוּ עַל בִּרְכֹת הוֹרַי עַד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תַּאֲוַת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גִּבְעֹת עוֹלָם </a:t>
            </a:r>
            <a:r>
              <a:rPr lang="he-IL" sz="3200" dirty="0" err="1" smtClean="0">
                <a:latin typeface="Guttman Keren" pitchFamily="2" charset="-79"/>
                <a:cs typeface="Guttman Keren" pitchFamily="2" charset="-79"/>
              </a:rPr>
              <a:t>תִּהְיֶין</a:t>
            </a:r>
            <a:r>
              <a:rPr lang="he-IL" sz="320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לְרֹאשׁ יוֹסֵף </a:t>
            </a:r>
            <a:r>
              <a:rPr lang="he-IL" sz="3200" dirty="0" err="1">
                <a:latin typeface="Guttman Keren" pitchFamily="2" charset="-79"/>
                <a:cs typeface="Guttman Keren" pitchFamily="2" charset="-79"/>
              </a:rPr>
              <a:t>וּלְקָדְקֹד</a:t>
            </a:r>
            <a:r>
              <a:rPr lang="he-IL" sz="3200" dirty="0">
                <a:latin typeface="Guttman Keren" pitchFamily="2" charset="-79"/>
                <a:cs typeface="Guttman Keren" pitchFamily="2" charset="-79"/>
              </a:rPr>
              <a:t> נְזִיר אֶחָיו: </a:t>
            </a:r>
          </a:p>
        </p:txBody>
      </p:sp>
    </p:spTree>
    <p:extLst>
      <p:ext uri="{BB962C8B-B14F-4D97-AF65-F5344CB8AC3E}">
        <p14:creationId xmlns:p14="http://schemas.microsoft.com/office/powerpoint/2010/main" val="61921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20888"/>
            <a:ext cx="7344816" cy="3048001"/>
          </a:xfrm>
        </p:spPr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בעלי חוכמה   בהבנת  הגוף   ודרכי פעולתו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3414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132856"/>
            <a:ext cx="6400800" cy="3528392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200" b="1" dirty="0" smtClean="0">
                <a:latin typeface="Guttman Keren" pitchFamily="2" charset="-79"/>
                <a:cs typeface="Guttman Keren" pitchFamily="2" charset="-79"/>
              </a:rPr>
              <a:t>רופאים </a:t>
            </a:r>
            <a:endParaRPr lang="he-IL" sz="32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2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200" b="1" dirty="0">
                <a:latin typeface="Guttman Keren" pitchFamily="2" charset="-79"/>
                <a:cs typeface="Guttman Keren" pitchFamily="2" charset="-79"/>
              </a:rPr>
              <a:t>וַיְצַו יוֹסֵף אֶת עֲבָדָיו אֶת הָרֹפְאִים לַחֲנֹט אֶת אָבִיו וַיַּחַנְטוּ הָרֹפְאִים אֶת יִשְׂרָאֵל:</a:t>
            </a:r>
          </a:p>
          <a:p>
            <a:pPr indent="0" algn="ctr">
              <a:buNone/>
            </a:pPr>
            <a:endParaRPr lang="he-IL" sz="32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6529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אחד משמות האל 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6605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b="1" dirty="0" smtClean="0">
                <a:latin typeface="Guttman Keren" pitchFamily="2" charset="-79"/>
                <a:cs typeface="Guttman Keren" pitchFamily="2" charset="-79"/>
              </a:rPr>
              <a:t>  </a:t>
            </a:r>
            <a:r>
              <a:rPr lang="he-IL" sz="3200" b="1" dirty="0" smtClean="0">
                <a:latin typeface="Guttman Keren" pitchFamily="2" charset="-79"/>
                <a:cs typeface="Guttman Keren" pitchFamily="2" charset="-79"/>
              </a:rPr>
              <a:t>שדי </a:t>
            </a:r>
          </a:p>
          <a:p>
            <a:pPr marL="0" indent="0" algn="ctr">
              <a:buNone/>
            </a:pPr>
            <a:r>
              <a:rPr lang="he-IL" sz="3200" b="1" dirty="0" smtClean="0">
                <a:latin typeface="Guttman Keren" pitchFamily="2" charset="-79"/>
                <a:cs typeface="Guttman Keren" pitchFamily="2" charset="-79"/>
              </a:rPr>
              <a:t> וַיֹּאמֶר יַעֲקֹב אֶל יוֹסֵף אֵל שַׁדַּי נִרְאָה אֵלַי בְּלוּז בְּאֶרֶץ כְּנָעַן וַיְבָרֶךְ אֹתִי </a:t>
            </a:r>
            <a:endParaRPr lang="he-IL" sz="32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1218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עירו  ומקום קבורתו  של יוסף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0977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748883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276872"/>
            <a:ext cx="6400800" cy="3209529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שכם</a:t>
            </a:r>
          </a:p>
          <a:p>
            <a:pPr marL="0" indent="0" algn="ctr">
              <a:buNone/>
            </a:pP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 וַאֲנִי נָתַתִּי לְךָ שְׁכֶם אַחַד עַל אַחֶיךָ אֲשֶׁר לָקַחְתִּי מִיַּד </a:t>
            </a:r>
            <a:r>
              <a:rPr lang="he-IL" sz="3600" b="1" dirty="0" err="1" smtClean="0">
                <a:latin typeface="Guttman Keren" pitchFamily="2" charset="-79"/>
                <a:cs typeface="Guttman Keren" pitchFamily="2" charset="-79"/>
              </a:rPr>
              <a:t>הָאֱמֹרִי</a:t>
            </a: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 בְּחַרְבִּי וּבְקַשְׁתִּי: </a:t>
            </a:r>
          </a:p>
          <a:p>
            <a:pPr marL="0" indent="0" algn="ctr">
              <a:buNone/>
            </a:pPr>
            <a:r>
              <a:rPr lang="he-IL" sz="2400" dirty="0" smtClean="0"/>
              <a:t> 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8878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ביזה  הנלקחת לאחר קרב </a:t>
            </a:r>
            <a:endParaRPr lang="he-IL" sz="5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26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31640" y="1124744"/>
            <a:ext cx="6400800" cy="685800"/>
          </a:xfrm>
        </p:spPr>
        <p:txBody>
          <a:bodyPr>
            <a:noAutofit/>
          </a:bodyPr>
          <a:lstStyle/>
          <a:p>
            <a:r>
              <a:rPr lang="he-IL" sz="4800" b="1" dirty="0" smtClean="0">
                <a:solidFill>
                  <a:srgbClr val="00B050"/>
                </a:solidFill>
              </a:rPr>
              <a:t>תשובה </a:t>
            </a:r>
            <a:endParaRPr lang="he-IL" sz="48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276872"/>
            <a:ext cx="7272808" cy="32095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4200" b="1" dirty="0" smtClean="0">
                <a:latin typeface="Guttman Keren" pitchFamily="2" charset="-79"/>
                <a:cs typeface="Guttman Keren" pitchFamily="2" charset="-79"/>
              </a:rPr>
              <a:t>שלל </a:t>
            </a:r>
          </a:p>
          <a:p>
            <a:pPr marL="0" indent="0" algn="ctr">
              <a:buNone/>
            </a:pPr>
            <a:r>
              <a:rPr lang="he-IL" sz="4200" b="1" dirty="0" smtClean="0">
                <a:latin typeface="Guttman Keren" pitchFamily="2" charset="-79"/>
                <a:cs typeface="Guttman Keren" pitchFamily="2" charset="-79"/>
              </a:rPr>
              <a:t> בִּנְיָמִין זְאֵב </a:t>
            </a:r>
            <a:r>
              <a:rPr lang="he-IL" sz="4200" b="1" dirty="0" err="1" smtClean="0">
                <a:latin typeface="Guttman Keren" pitchFamily="2" charset="-79"/>
                <a:cs typeface="Guttman Keren" pitchFamily="2" charset="-79"/>
              </a:rPr>
              <a:t>יִטְרָף</a:t>
            </a:r>
            <a:r>
              <a:rPr lang="he-IL" sz="4200" b="1" dirty="0" smtClean="0">
                <a:latin typeface="Guttman Keren" pitchFamily="2" charset="-79"/>
                <a:cs typeface="Guttman Keren" pitchFamily="2" charset="-79"/>
              </a:rPr>
              <a:t> בַּבֹּקֶר יֹאכַל עַד וְלָעֶרֶב יְחַלֵּק שָׁלָל:</a:t>
            </a:r>
          </a:p>
          <a:p>
            <a:pPr marL="0" indent="0" algn="ctr">
              <a:buNone/>
            </a:pPr>
            <a:endParaRPr lang="he-IL" sz="4200" dirty="0"/>
          </a:p>
        </p:txBody>
      </p:sp>
    </p:spTree>
    <p:extLst>
      <p:ext uri="{BB962C8B-B14F-4D97-AF65-F5344CB8AC3E}">
        <p14:creationId xmlns:p14="http://schemas.microsoft.com/office/powerpoint/2010/main" val="253592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דור שלישי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3253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2438400"/>
            <a:ext cx="7488832" cy="315084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he-IL" b="1" dirty="0" smtClean="0">
                <a:latin typeface="Guttman Keren" pitchFamily="2" charset="-79"/>
                <a:cs typeface="Guttman Keren" pitchFamily="2" charset="-79"/>
              </a:rPr>
              <a:t>  </a:t>
            </a:r>
            <a:r>
              <a:rPr lang="he-IL" sz="5100" b="1" dirty="0" smtClean="0">
                <a:latin typeface="Guttman Keren" pitchFamily="2" charset="-79"/>
                <a:cs typeface="Guttman Keren" pitchFamily="2" charset="-79"/>
              </a:rPr>
              <a:t>שילשים </a:t>
            </a:r>
          </a:p>
          <a:p>
            <a:pPr marL="0" indent="0" algn="ctr">
              <a:buNone/>
            </a:pPr>
            <a:r>
              <a:rPr lang="he-IL" sz="5100" b="1" dirty="0" smtClean="0">
                <a:latin typeface="Guttman Keren" pitchFamily="2" charset="-79"/>
                <a:cs typeface="Guttman Keren" pitchFamily="2" charset="-79"/>
              </a:rPr>
              <a:t> וַיַּרְא יוֹסֵף לְאֶפְרַיִם בְּנֵי שִׁלֵּשִׁים גַּם בְּנֵי מָכִיר בֶּן מְנַשֶּׁה יֻלְּדוּ עַל בִּרְכֵּי יוֹסֵף</a:t>
            </a:r>
            <a:r>
              <a:rPr lang="he-IL" sz="5100" dirty="0" smtClean="0"/>
              <a:t>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979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132856"/>
            <a:ext cx="7560840" cy="3672408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מקל הכאה ורדיה  וכנוי למנהיג  ומהוה שם כולל לקבוצת משפחות   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5160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132856"/>
            <a:ext cx="7560840" cy="3888432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4000" dirty="0" smtClean="0"/>
              <a:t>  </a:t>
            </a:r>
            <a:r>
              <a:rPr lang="he-IL" sz="4400" b="1" dirty="0" smtClean="0"/>
              <a:t>שבט </a:t>
            </a:r>
            <a:endParaRPr lang="he-IL" sz="4400" b="1" dirty="0"/>
          </a:p>
          <a:p>
            <a:pPr indent="0" algn="ctr">
              <a:buNone/>
            </a:pPr>
            <a:r>
              <a:rPr lang="he-IL" sz="4400" b="1" dirty="0" smtClean="0"/>
              <a:t> </a:t>
            </a:r>
            <a:r>
              <a:rPr lang="he-IL" sz="4000" b="1" dirty="0"/>
              <a:t>לֹא יָסוּר שֵׁבֶט מִיהוּדָה </a:t>
            </a:r>
            <a:r>
              <a:rPr lang="he-IL" sz="4000" b="1" dirty="0" err="1"/>
              <a:t>וּמְחֹקֵק</a:t>
            </a:r>
            <a:r>
              <a:rPr lang="he-IL" sz="4000" b="1" dirty="0"/>
              <a:t> מִבֵּין רַגְלָיו עַד כִּי יָבֹא שילה </a:t>
            </a:r>
            <a:r>
              <a:rPr lang="he-IL" sz="4000" b="1" dirty="0" err="1"/>
              <a:t>שִׁילו</a:t>
            </a:r>
            <a:r>
              <a:rPr lang="he-IL" sz="4000" b="1" dirty="0"/>
              <a:t>ֹ וְלוֹ </a:t>
            </a:r>
            <a:r>
              <a:rPr lang="he-IL" sz="4000" b="1" dirty="0" err="1"/>
              <a:t>יִקְּהַת</a:t>
            </a:r>
            <a:r>
              <a:rPr lang="he-IL" sz="4000" b="1" dirty="0"/>
              <a:t> עַמִּים:</a:t>
            </a:r>
          </a:p>
          <a:p>
            <a:pPr indent="0" algn="ctr">
              <a:buNone/>
            </a:pP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132460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זמורת גפן ארוכה 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655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276872"/>
            <a:ext cx="7776864" cy="3672408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 </a:t>
            </a:r>
            <a:r>
              <a:rPr lang="he-IL" sz="2400" b="1" dirty="0" smtClean="0">
                <a:latin typeface="Guttman Keren" pitchFamily="2" charset="-79"/>
                <a:cs typeface="Guttman Keren" pitchFamily="2" charset="-79"/>
              </a:rPr>
              <a:t>שורקה </a:t>
            </a:r>
            <a:endParaRPr lang="he-IL" sz="24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24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2400" b="1" dirty="0">
                <a:latin typeface="Guttman Keren" pitchFamily="2" charset="-79"/>
                <a:cs typeface="Guttman Keren" pitchFamily="2" charset="-79"/>
              </a:rPr>
              <a:t>אֹסְרִי לַגֶּפֶן עירה עִירוֹ </a:t>
            </a:r>
            <a:r>
              <a:rPr lang="he-IL" sz="2400" b="1" dirty="0" err="1">
                <a:latin typeface="Guttman Keren" pitchFamily="2" charset="-79"/>
                <a:cs typeface="Guttman Keren" pitchFamily="2" charset="-79"/>
              </a:rPr>
              <a:t>וְלַשֹּׂרֵקָה</a:t>
            </a:r>
            <a:r>
              <a:rPr lang="he-IL" sz="2400" b="1" dirty="0">
                <a:latin typeface="Guttman Keren" pitchFamily="2" charset="-79"/>
                <a:cs typeface="Guttman Keren" pitchFamily="2" charset="-79"/>
              </a:rPr>
              <a:t> בְּנִי אֲתֹנוֹ כִּבֵּס בַּיַּיִן לְבֻשׁוֹ וּבְדַם עֲנָבִים </a:t>
            </a:r>
            <a:r>
              <a:rPr lang="he-IL" sz="2400" b="1" dirty="0" err="1">
                <a:latin typeface="Guttman Keren" pitchFamily="2" charset="-79"/>
                <a:cs typeface="Guttman Keren" pitchFamily="2" charset="-79"/>
              </a:rPr>
              <a:t>סותה</a:t>
            </a:r>
            <a:r>
              <a:rPr lang="he-IL" sz="2400" b="1" dirty="0">
                <a:latin typeface="Guttman Keren" pitchFamily="2" charset="-79"/>
                <a:cs typeface="Guttman Keren" pitchFamily="2" charset="-79"/>
              </a:rPr>
              <a:t> סוּתוֹ:</a:t>
            </a:r>
          </a:p>
          <a:p>
            <a:pPr indent="0" algn="ctr">
              <a:buNone/>
            </a:pPr>
            <a:r>
              <a:rPr lang="he-IL" sz="2400" b="1" dirty="0" smtClean="0">
                <a:latin typeface="Guttman Keren" pitchFamily="2" charset="-79"/>
                <a:cs typeface="Guttman Keren" pitchFamily="2" charset="-79"/>
              </a:rPr>
              <a:t> ברך יעקב את יהודה שנחתו תהיה מלאה בגפנים חזקים עד שיקשרו אליהם  חמורים ואתונות   ומטענם יהיה משורקה אחת ( כמות פרי גדולה</a:t>
            </a:r>
            <a:r>
              <a:rPr lang="he-IL" sz="2000" dirty="0" smtClean="0"/>
              <a:t>)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30976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מתחת לארץ </a:t>
            </a:r>
          </a:p>
          <a:p>
            <a:pPr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עומק  רב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9475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</a:t>
            </a:r>
            <a:r>
              <a:rPr lang="he-IL" dirty="0" smtClean="0"/>
              <a:t>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276872"/>
            <a:ext cx="7704856" cy="3528392"/>
          </a:xfrm>
        </p:spPr>
        <p:txBody>
          <a:bodyPr>
            <a:normAutofit fontScale="92500" lnSpcReduction="20000"/>
          </a:bodyPr>
          <a:lstStyle/>
          <a:p>
            <a:pPr indent="0" algn="ctr">
              <a:buNone/>
            </a:pPr>
            <a:r>
              <a:rPr lang="he-IL" sz="3500" b="1" dirty="0" smtClean="0">
                <a:latin typeface="Guttman Keren" pitchFamily="2" charset="-79"/>
                <a:cs typeface="Guttman Keren" pitchFamily="2" charset="-79"/>
              </a:rPr>
              <a:t>תהום</a:t>
            </a:r>
            <a:endParaRPr lang="he-IL" sz="35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5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500" b="1" dirty="0">
                <a:latin typeface="Guttman Keren" pitchFamily="2" charset="-79"/>
                <a:cs typeface="Guttman Keren" pitchFamily="2" charset="-79"/>
              </a:rPr>
              <a:t>מֵאֵל אָבִיךָ </a:t>
            </a:r>
            <a:r>
              <a:rPr lang="he-IL" sz="3500" b="1" dirty="0" err="1">
                <a:latin typeface="Guttman Keren" pitchFamily="2" charset="-79"/>
                <a:cs typeface="Guttman Keren" pitchFamily="2" charset="-79"/>
              </a:rPr>
              <a:t>וְיַעְזְרֶך</a:t>
            </a:r>
            <a:r>
              <a:rPr lang="he-IL" sz="3500" b="1" dirty="0">
                <a:latin typeface="Guttman Keren" pitchFamily="2" charset="-79"/>
                <a:cs typeface="Guttman Keren" pitchFamily="2" charset="-79"/>
              </a:rPr>
              <a:t>ָּ וְאֵת שַׁדַּי וִיבָרְכֶךָּ בִּרְכֹת שָׁמַיִם מֵעָל בִּרְכֹת תְּהוֹם רֹבֶצֶת תָּחַת בִּרְכֹת שָׁדַיִם וָרָחַם</a:t>
            </a:r>
            <a:r>
              <a:rPr lang="he-IL" sz="3500" b="1" dirty="0" smtClean="0">
                <a:latin typeface="Guttman Keren" pitchFamily="2" charset="-79"/>
                <a:cs typeface="Guttman Keren" pitchFamily="2" charset="-79"/>
              </a:rPr>
              <a:t>:</a:t>
            </a:r>
          </a:p>
          <a:p>
            <a:pPr indent="0" algn="ctr">
              <a:buNone/>
            </a:pPr>
            <a:r>
              <a:rPr lang="he-IL" sz="3500" b="1" dirty="0" smtClean="0">
                <a:latin typeface="Guttman Keren" pitchFamily="2" charset="-79"/>
                <a:cs typeface="Guttman Keren" pitchFamily="2" charset="-79"/>
              </a:rPr>
              <a:t>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785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זהה  את הציור  ואת הקשרו לפרשה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0888"/>
            <a:ext cx="3456384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20888"/>
            <a:ext cx="316835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72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3200" dirty="0" smtClean="0"/>
              <a:t>חרב וקשת </a:t>
            </a:r>
          </a:p>
          <a:p>
            <a:pPr indent="0" algn="ctr">
              <a:buNone/>
            </a:pPr>
            <a:r>
              <a:rPr lang="he-IL" sz="3200" dirty="0" smtClean="0"/>
              <a:t> וַאֲנִי נָתַתִּי לְךָ שְׁכֶם אַחַד עַל אַחֶיךָ אֲשֶׁר לָקַחְתִּי מִיַּד </a:t>
            </a:r>
            <a:r>
              <a:rPr lang="he-IL" sz="3200" dirty="0" err="1" smtClean="0"/>
              <a:t>הָאֱמֹרִי</a:t>
            </a:r>
            <a:r>
              <a:rPr lang="he-IL" sz="3200" dirty="0" smtClean="0"/>
              <a:t> בְּחַרְבִּי וּבְקַשְׁתִּי: 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5044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זהה את הציור  וההקשר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564904"/>
            <a:ext cx="633670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76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תשובה </a:t>
            </a:r>
            <a:endParaRPr lang="he-IL" sz="40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4200" dirty="0" smtClean="0">
                <a:latin typeface="Guttman Keren" pitchFamily="2" charset="-79"/>
                <a:cs typeface="Guttman Keren" pitchFamily="2" charset="-79"/>
              </a:rPr>
              <a:t>ברכת  יהודה </a:t>
            </a:r>
          </a:p>
          <a:p>
            <a:pPr indent="0" algn="ctr">
              <a:buNone/>
            </a:pPr>
            <a:r>
              <a:rPr lang="he-IL" sz="4200" dirty="0" smtClean="0">
                <a:latin typeface="Guttman Keren" pitchFamily="2" charset="-79"/>
                <a:cs typeface="Guttman Keren" pitchFamily="2" charset="-79"/>
              </a:rPr>
              <a:t>גּוּר </a:t>
            </a:r>
            <a:r>
              <a:rPr lang="he-IL" sz="4200" dirty="0">
                <a:latin typeface="Guttman Keren" pitchFamily="2" charset="-79"/>
                <a:cs typeface="Guttman Keren" pitchFamily="2" charset="-79"/>
              </a:rPr>
              <a:t>אַרְיֵה יְהוּדָה מִטֶּרֶף בְּנִי עָלִיתָ כָּרַע רָבַץ כְּאַרְיֵה וּכְלָבִיא מִי יְקִימֶנּוּ:</a:t>
            </a:r>
          </a:p>
          <a:p>
            <a:pPr algn="ctr"/>
            <a:endParaRPr lang="he-IL" sz="4200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6267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זהה את הציור וההקשר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79015"/>
            <a:ext cx="345638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79015"/>
            <a:ext cx="280831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84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ברכת זבולון </a:t>
            </a:r>
            <a:endParaRPr lang="he-IL" sz="36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600" b="1" dirty="0" err="1" smtClean="0">
                <a:latin typeface="Guttman Keren" pitchFamily="2" charset="-79"/>
                <a:cs typeface="Guttman Keren" pitchFamily="2" charset="-79"/>
              </a:rPr>
              <a:t>זְבוּלֻן</a:t>
            </a: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600" b="1" dirty="0">
                <a:latin typeface="Guttman Keren" pitchFamily="2" charset="-79"/>
                <a:cs typeface="Guttman Keren" pitchFamily="2" charset="-79"/>
              </a:rPr>
              <a:t>לְחוֹף יַמִּים יִשְׁכֹּן וְהוּא לְחוֹף אֳנִיּוֹת וְיַרְכָתוֹ עַל </a:t>
            </a:r>
            <a:r>
              <a:rPr lang="he-IL" sz="3600" b="1" dirty="0" err="1">
                <a:latin typeface="Guttman Keren" pitchFamily="2" charset="-79"/>
                <a:cs typeface="Guttman Keren" pitchFamily="2" charset="-79"/>
              </a:rPr>
              <a:t>צִידֹן</a:t>
            </a:r>
            <a:r>
              <a:rPr lang="he-IL" sz="3600" b="1" dirty="0">
                <a:latin typeface="Guttman Keren" pitchFamily="2" charset="-79"/>
                <a:cs typeface="Guttman Keren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027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זהה את הציור וההקשר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6"/>
            <a:ext cx="4104455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2" y="2492896"/>
            <a:ext cx="2232249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58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b="1" dirty="0" smtClean="0">
                <a:latin typeface="Guttman Keren" pitchFamily="2" charset="-79"/>
                <a:cs typeface="Guttman Keren" pitchFamily="2" charset="-79"/>
              </a:rPr>
              <a:t> ברכת דן </a:t>
            </a:r>
            <a:endParaRPr lang="he-IL" sz="32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2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200" b="1" dirty="0">
                <a:latin typeface="Guttman Keren" pitchFamily="2" charset="-79"/>
                <a:cs typeface="Guttman Keren" pitchFamily="2" charset="-79"/>
              </a:rPr>
              <a:t>יְהִי דָן נָחָשׁ עֲלֵי דֶרֶךְ </a:t>
            </a:r>
            <a:r>
              <a:rPr lang="he-IL" sz="3200" b="1" dirty="0" err="1">
                <a:latin typeface="Guttman Keren" pitchFamily="2" charset="-79"/>
                <a:cs typeface="Guttman Keren" pitchFamily="2" charset="-79"/>
              </a:rPr>
              <a:t>שְׁפִיפֹן</a:t>
            </a:r>
            <a:r>
              <a:rPr lang="he-IL" sz="3200" b="1" dirty="0">
                <a:latin typeface="Guttman Keren" pitchFamily="2" charset="-79"/>
                <a:cs typeface="Guttman Keren" pitchFamily="2" charset="-79"/>
              </a:rPr>
              <a:t> עֲלֵי אֹרַח הַנֹּשֵׁךְ עִקְּבֵי סוּס </a:t>
            </a:r>
            <a:r>
              <a:rPr lang="he-IL" sz="3200" b="1" dirty="0" err="1">
                <a:latin typeface="Guttman Keren" pitchFamily="2" charset="-79"/>
                <a:cs typeface="Guttman Keren" pitchFamily="2" charset="-79"/>
              </a:rPr>
              <a:t>וַיִּפֹּל</a:t>
            </a:r>
            <a:r>
              <a:rPr lang="he-IL" sz="3200" b="1" dirty="0">
                <a:latin typeface="Guttman Keren" pitchFamily="2" charset="-79"/>
                <a:cs typeface="Guttman Keren" pitchFamily="2" charset="-79"/>
              </a:rPr>
              <a:t> רֹכְבוֹ אָחוֹר </a:t>
            </a:r>
          </a:p>
        </p:txBody>
      </p:sp>
    </p:spTree>
    <p:extLst>
      <p:ext uri="{BB962C8B-B14F-4D97-AF65-F5344CB8AC3E}">
        <p14:creationId xmlns:p14="http://schemas.microsoft.com/office/powerpoint/2010/main" val="193344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זהה את הציור וההקשר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98827"/>
            <a:ext cx="6264695" cy="2874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תשובה </a:t>
            </a:r>
            <a:endParaRPr lang="he-IL" sz="40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2438400"/>
            <a:ext cx="7560840" cy="3048001"/>
          </a:xfrm>
        </p:spPr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4000" b="1" dirty="0" smtClean="0"/>
              <a:t>ברכת יששכר</a:t>
            </a:r>
            <a:endParaRPr lang="he-IL" sz="4000" b="1" dirty="0"/>
          </a:p>
          <a:p>
            <a:pPr indent="0" algn="ctr">
              <a:buNone/>
            </a:pPr>
            <a:r>
              <a:rPr lang="he-IL" sz="4000" b="1" dirty="0" smtClean="0"/>
              <a:t> </a:t>
            </a:r>
            <a:r>
              <a:rPr lang="he-IL" sz="4000" b="1" dirty="0"/>
              <a:t>יִשָּׂשכָר חֲמֹר גָּרֶם רֹבֵץ בֵּין הַמִּשְׁפְּתָיִם:</a:t>
            </a:r>
          </a:p>
          <a:p>
            <a:pPr indent="0">
              <a:buNone/>
            </a:pP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244935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זהה את הציור וההקשר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564904"/>
            <a:ext cx="6336704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74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1600" y="2492896"/>
            <a:ext cx="7488832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900" b="1" dirty="0" smtClean="0">
                <a:latin typeface="Guttman Keren" pitchFamily="2" charset="-79"/>
                <a:cs typeface="Guttman Keren" pitchFamily="2" charset="-79"/>
              </a:rPr>
              <a:t>ברכת נפתלי </a:t>
            </a:r>
            <a:endParaRPr lang="he-IL" sz="39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9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900" b="1" dirty="0">
                <a:latin typeface="Guttman Keren" pitchFamily="2" charset="-79"/>
                <a:cs typeface="Guttman Keren" pitchFamily="2" charset="-79"/>
              </a:rPr>
              <a:t>נַפְתָּלִי אַיָּלָה שְׁלֻחָה </a:t>
            </a:r>
            <a:r>
              <a:rPr lang="he-IL" sz="3900" b="1" dirty="0" err="1">
                <a:latin typeface="Guttman Keren" pitchFamily="2" charset="-79"/>
                <a:cs typeface="Guttman Keren" pitchFamily="2" charset="-79"/>
              </a:rPr>
              <a:t>הַנֹּתֵן</a:t>
            </a:r>
            <a:r>
              <a:rPr lang="he-IL" sz="3900" b="1" dirty="0">
                <a:latin typeface="Guttman Keren" pitchFamily="2" charset="-79"/>
                <a:cs typeface="Guttman Keren" pitchFamily="2" charset="-79"/>
              </a:rPr>
              <a:t> אִמְרֵי שָׁפֶר: </a:t>
            </a:r>
          </a:p>
        </p:txBody>
      </p:sp>
    </p:spTree>
    <p:extLst>
      <p:ext uri="{BB962C8B-B14F-4D97-AF65-F5344CB8AC3E}">
        <p14:creationId xmlns:p14="http://schemas.microsoft.com/office/powerpoint/2010/main" val="178299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זהה את הציור וההקשר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949" y="2146309"/>
            <a:ext cx="4176464" cy="225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46309"/>
            <a:ext cx="2279129" cy="2290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437112"/>
            <a:ext cx="6428707" cy="1008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21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תשובה </a:t>
            </a:r>
            <a:endParaRPr lang="he-IL" sz="40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ברכת בנימין</a:t>
            </a:r>
            <a:endParaRPr lang="he-IL" sz="36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6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600" b="1" dirty="0">
                <a:latin typeface="Guttman Keren" pitchFamily="2" charset="-79"/>
                <a:cs typeface="Guttman Keren" pitchFamily="2" charset="-79"/>
              </a:rPr>
              <a:t>בִּנְיָמִין זְאֵב </a:t>
            </a:r>
            <a:r>
              <a:rPr lang="he-IL" sz="3600" b="1" dirty="0" err="1">
                <a:latin typeface="Guttman Keren" pitchFamily="2" charset="-79"/>
                <a:cs typeface="Guttman Keren" pitchFamily="2" charset="-79"/>
              </a:rPr>
              <a:t>יִטְרָף</a:t>
            </a:r>
            <a:r>
              <a:rPr lang="he-IL" sz="3600" b="1" dirty="0">
                <a:latin typeface="Guttman Keren" pitchFamily="2" charset="-79"/>
                <a:cs typeface="Guttman Keren" pitchFamily="2" charset="-79"/>
              </a:rPr>
              <a:t> בַּבֹּקֶר יֹאכַל עַד וְלָעֶרֶב יְחַלֵּק שָׁלָל:</a:t>
            </a:r>
            <a:endParaRPr lang="he-IL" b="1" dirty="0">
              <a:latin typeface="Guttman Keren" pitchFamily="2" charset="-79"/>
              <a:cs typeface="Guttman Keren" pitchFamily="2" charset="-79"/>
            </a:endParaRP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6215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על מי\ מה  נאמר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אחלקם ביעקב </a:t>
            </a:r>
            <a:r>
              <a:rPr lang="he-IL" sz="5400" b="1" dirty="0" err="1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ואפיצם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 בישראל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4026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438400"/>
            <a:ext cx="7200800" cy="3222848"/>
          </a:xfrm>
        </p:spPr>
        <p:txBody>
          <a:bodyPr>
            <a:normAutofit fontScale="700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46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על שמעון ולוי  </a:t>
            </a:r>
            <a:endParaRPr lang="he-IL" sz="29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2900" b="1" dirty="0" smtClean="0">
                <a:latin typeface="Guttman Keren" pitchFamily="2" charset="-79"/>
                <a:cs typeface="Guttman Keren" pitchFamily="2" charset="-79"/>
              </a:rPr>
              <a:t>אָרוּר </a:t>
            </a:r>
            <a:r>
              <a:rPr lang="he-IL" sz="2900" b="1" dirty="0">
                <a:latin typeface="Guttman Keren" pitchFamily="2" charset="-79"/>
                <a:cs typeface="Guttman Keren" pitchFamily="2" charset="-79"/>
              </a:rPr>
              <a:t>אַפָּם כִּי עָז וְעֶבְרָתָם כִּי קָשָׁתָה אֲחַלְּקֵם בְּיַעֲקֹב </a:t>
            </a:r>
            <a:r>
              <a:rPr lang="he-IL" sz="2900" b="1" dirty="0" err="1">
                <a:latin typeface="Guttman Keren" pitchFamily="2" charset="-79"/>
                <a:cs typeface="Guttman Keren" pitchFamily="2" charset="-79"/>
              </a:rPr>
              <a:t>וַאֲפִיצֵם</a:t>
            </a:r>
            <a:r>
              <a:rPr lang="he-IL" sz="2900" b="1" dirty="0">
                <a:latin typeface="Guttman Keren" pitchFamily="2" charset="-79"/>
                <a:cs typeface="Guttman Keren" pitchFamily="2" charset="-79"/>
              </a:rPr>
              <a:t> בְּיִשְׂרָאֵל </a:t>
            </a:r>
            <a:endParaRPr lang="he-IL" sz="2900" b="1" dirty="0" smtClean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2900" b="1" dirty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2900" b="1" dirty="0" smtClean="0">
                <a:latin typeface="Guttman Keren" pitchFamily="2" charset="-79"/>
                <a:cs typeface="Guttman Keren" pitchFamily="2" charset="-79"/>
              </a:rPr>
              <a:t>שבט לוי  אינו מקבל נחלה בין השבטים ונחלתו היא בתוך ומתוך השבטים ( ע"י מעשרות  וע"י  כך הוא נפרד משמעון </a:t>
            </a:r>
          </a:p>
          <a:p>
            <a:pPr indent="0" algn="ctr">
              <a:buNone/>
            </a:pPr>
            <a:r>
              <a:rPr lang="he-IL" sz="2900" b="1" dirty="0" smtClean="0">
                <a:latin typeface="Guttman Keren" pitchFamily="2" charset="-79"/>
                <a:cs typeface="Guttman Keren" pitchFamily="2" charset="-79"/>
              </a:rPr>
              <a:t>משמעון יצאו סופרים ומלמדים  הפזורים בכל הארץ  ומלמדים תורה </a:t>
            </a:r>
            <a:endParaRPr lang="he-IL" sz="2900" b="1" dirty="0"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9846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על  מי \ מה  נאמר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5400" b="1" dirty="0" err="1" smtClean="0">
                <a:solidFill>
                  <a:srgbClr val="00B050"/>
                </a:solidFill>
              </a:rPr>
              <a:t>ויט</a:t>
            </a:r>
            <a:r>
              <a:rPr lang="he-IL" sz="5400" b="1" dirty="0" smtClean="0">
                <a:solidFill>
                  <a:srgbClr val="00B050"/>
                </a:solidFill>
              </a:rPr>
              <a:t> שכמו לסבול </a:t>
            </a:r>
            <a:endParaRPr lang="he-IL" sz="5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57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800" b="1" dirty="0" smtClean="0">
                <a:solidFill>
                  <a:srgbClr val="00B050"/>
                </a:solidFill>
              </a:rPr>
              <a:t>תשובה </a:t>
            </a:r>
            <a:endParaRPr lang="he-IL" sz="48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2204864"/>
            <a:ext cx="6984776" cy="3600400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he-IL" sz="3200" dirty="0" smtClean="0"/>
              <a:t>ברכת יששכר</a:t>
            </a:r>
            <a:endParaRPr lang="he-IL" sz="3200" dirty="0"/>
          </a:p>
          <a:p>
            <a:pPr indent="0" algn="ctr">
              <a:buNone/>
            </a:pPr>
            <a:r>
              <a:rPr lang="he-IL" sz="3200" dirty="0" smtClean="0"/>
              <a:t> </a:t>
            </a:r>
            <a:r>
              <a:rPr lang="he-IL" sz="3200" dirty="0"/>
              <a:t>יִשָּׂשכָר חֲמֹר גָּרֶם רֹבֵץ בֵּין הַמִּשְׁפְּתָיִם:</a:t>
            </a:r>
          </a:p>
          <a:p>
            <a:pPr indent="0" algn="ctr">
              <a:buNone/>
            </a:pPr>
            <a:r>
              <a:rPr lang="he-IL" sz="3200" dirty="0" smtClean="0"/>
              <a:t> </a:t>
            </a:r>
            <a:r>
              <a:rPr lang="he-IL" sz="3200" dirty="0"/>
              <a:t>וַיַּרְא מְנֻחָה כִּי טוֹב וְאֶת הָאָרֶץ כִּי נָעֵמָה </a:t>
            </a:r>
            <a:r>
              <a:rPr lang="he-IL" sz="3200" dirty="0" err="1"/>
              <a:t>וַיֵּט</a:t>
            </a:r>
            <a:r>
              <a:rPr lang="he-IL" sz="3200" dirty="0"/>
              <a:t> שִׁכְמוֹ לִסְבֹּל וַיְהִי לְמַס עֹבֵד: </a:t>
            </a:r>
            <a:endParaRPr lang="he-IL" sz="3200" dirty="0" smtClean="0"/>
          </a:p>
          <a:p>
            <a:pPr indent="0" algn="ctr">
              <a:buNone/>
            </a:pP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7156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על מי  ומה נאמר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נושך עקבי סוס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0466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 algn="ctr">
              <a:buNone/>
            </a:pPr>
            <a:r>
              <a:rPr lang="he-IL" sz="3900" b="1" dirty="0" smtClean="0">
                <a:latin typeface="Guttman Keren" pitchFamily="2" charset="-79"/>
                <a:cs typeface="Guttman Keren" pitchFamily="2" charset="-79"/>
              </a:rPr>
              <a:t>ברכת דן </a:t>
            </a:r>
            <a:endParaRPr lang="he-IL" sz="3900" b="1" dirty="0">
              <a:latin typeface="Guttman Keren" pitchFamily="2" charset="-79"/>
              <a:cs typeface="Guttman Keren" pitchFamily="2" charset="-79"/>
            </a:endParaRPr>
          </a:p>
          <a:p>
            <a:pPr indent="0" algn="ctr">
              <a:buNone/>
            </a:pPr>
            <a:r>
              <a:rPr lang="he-IL" sz="3900" b="1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3900" b="1" dirty="0">
                <a:latin typeface="Guttman Keren" pitchFamily="2" charset="-79"/>
                <a:cs typeface="Guttman Keren" pitchFamily="2" charset="-79"/>
              </a:rPr>
              <a:t>יְהִי דָן נָחָשׁ עֲלֵי דֶרֶךְ </a:t>
            </a:r>
            <a:r>
              <a:rPr lang="he-IL" sz="3900" b="1" dirty="0" err="1">
                <a:latin typeface="Guttman Keren" pitchFamily="2" charset="-79"/>
                <a:cs typeface="Guttman Keren" pitchFamily="2" charset="-79"/>
              </a:rPr>
              <a:t>שְׁפִיפֹן</a:t>
            </a:r>
            <a:r>
              <a:rPr lang="he-IL" sz="3900" b="1" dirty="0">
                <a:latin typeface="Guttman Keren" pitchFamily="2" charset="-79"/>
                <a:cs typeface="Guttman Keren" pitchFamily="2" charset="-79"/>
              </a:rPr>
              <a:t> עֲלֵי אֹרַח הַנֹּשֵׁךְ עִקְּבֵי סוּס </a:t>
            </a:r>
            <a:r>
              <a:rPr lang="he-IL" sz="3900" b="1" dirty="0" err="1">
                <a:latin typeface="Guttman Keren" pitchFamily="2" charset="-79"/>
                <a:cs typeface="Guttman Keren" pitchFamily="2" charset="-79"/>
              </a:rPr>
              <a:t>וַיִּפֹּל</a:t>
            </a:r>
            <a:r>
              <a:rPr lang="he-IL" sz="3900" b="1" dirty="0">
                <a:latin typeface="Guttman Keren" pitchFamily="2" charset="-79"/>
                <a:cs typeface="Guttman Keren" pitchFamily="2" charset="-79"/>
              </a:rPr>
              <a:t> רֹכְבוֹ אָחוֹר:</a:t>
            </a:r>
          </a:p>
          <a:p>
            <a:pPr indent="0">
              <a:buNone/>
            </a:pPr>
            <a:endParaRPr lang="he-IL" dirty="0" smtClean="0"/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6400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על מי  ועל מה נאמר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sz="4400" b="1" dirty="0" smtClean="0">
                <a:solidFill>
                  <a:srgbClr val="00B050"/>
                </a:solidFill>
              </a:rPr>
              <a:t> </a:t>
            </a:r>
            <a:r>
              <a:rPr lang="he-IL" sz="4400" b="1" dirty="0" err="1" smtClean="0">
                <a:solidFill>
                  <a:srgbClr val="00B050"/>
                </a:solidFill>
              </a:rPr>
              <a:t>וישטמוהו</a:t>
            </a:r>
            <a:r>
              <a:rPr lang="he-IL" sz="4400" b="1" dirty="0" smtClean="0">
                <a:solidFill>
                  <a:srgbClr val="00B050"/>
                </a:solidFill>
              </a:rPr>
              <a:t>   בעלי חיצים 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717032"/>
            <a:ext cx="518457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19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600" b="1" dirty="0" smtClean="0"/>
              <a:t>על יוסף </a:t>
            </a:r>
          </a:p>
          <a:p>
            <a:pPr indent="0" algn="ctr">
              <a:buNone/>
            </a:pPr>
            <a:r>
              <a:rPr lang="he-IL" sz="3600" b="1" dirty="0"/>
              <a:t> </a:t>
            </a:r>
            <a:r>
              <a:rPr lang="he-IL" sz="3600" b="1" dirty="0" smtClean="0"/>
              <a:t>על כך  שאחיו נעשו לו כבעלי ריב  </a:t>
            </a:r>
            <a:endParaRPr lang="he-IL" sz="3600" b="1" dirty="0"/>
          </a:p>
        </p:txBody>
      </p:sp>
    </p:spTree>
    <p:extLst>
      <p:ext uri="{BB962C8B-B14F-4D97-AF65-F5344CB8AC3E}">
        <p14:creationId xmlns:p14="http://schemas.microsoft.com/office/powerpoint/2010/main" val="58266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על מי נאמר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רובץ בין המשפתיים 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3543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07603" y="980728"/>
            <a:ext cx="6400800" cy="685800"/>
          </a:xfrm>
        </p:spPr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275856" y="2204864"/>
            <a:ext cx="5036602" cy="3672408"/>
          </a:xfrm>
        </p:spPr>
        <p:txBody>
          <a:bodyPr>
            <a:normAutofit fontScale="92500"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יששכר</a:t>
            </a:r>
          </a:p>
          <a:p>
            <a:pPr indent="0" algn="ctr">
              <a:buNone/>
            </a:pPr>
            <a:r>
              <a:rPr lang="he-IL" sz="2800" b="1" dirty="0"/>
              <a:t> </a:t>
            </a:r>
            <a:r>
              <a:rPr lang="he-IL" sz="2800" b="1" dirty="0" smtClean="0"/>
              <a:t>עליו נאמר שהוא כחמור הנושא </a:t>
            </a:r>
            <a:r>
              <a:rPr lang="he-IL" sz="2800" b="1" dirty="0" err="1" smtClean="0"/>
              <a:t>משאוי</a:t>
            </a:r>
            <a:r>
              <a:rPr lang="he-IL" sz="2800" b="1" dirty="0" smtClean="0"/>
              <a:t> ואינו  נח וכשהוא רוצה לנוח עושה זאת   בדרכים </a:t>
            </a:r>
          </a:p>
          <a:p>
            <a:pPr indent="0" algn="ctr">
              <a:buNone/>
            </a:pPr>
            <a:r>
              <a:rPr lang="he-IL" sz="2800" b="1" dirty="0"/>
              <a:t> </a:t>
            </a:r>
            <a:r>
              <a:rPr lang="he-IL" sz="2800" b="1" dirty="0" smtClean="0"/>
              <a:t>ומשלו : שהוא נושא עול תורה  ונחלתו תהיה בין   בלועה  בין  אחיו  </a:t>
            </a:r>
          </a:p>
          <a:p>
            <a:pPr indent="0">
              <a:buNone/>
            </a:pPr>
            <a:endParaRPr lang="he-I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2592288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143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על מי נאמר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כיבס ביין  לבושו  ובדם ענבים </a:t>
            </a:r>
            <a:r>
              <a:rPr lang="he-IL" sz="5400" b="1" dirty="0" err="1" smtClean="0">
                <a:solidFill>
                  <a:srgbClr val="00B050"/>
                </a:solidFill>
                <a:latin typeface="Guttman Keren" pitchFamily="2" charset="-79"/>
                <a:cs typeface="Guttman Keren" pitchFamily="2" charset="-79"/>
              </a:rPr>
              <a:t>סותה</a:t>
            </a:r>
            <a:endParaRPr lang="he-IL" sz="5400" b="1" dirty="0">
              <a:solidFill>
                <a:srgbClr val="00B050"/>
              </a:solidFill>
              <a:latin typeface="Guttman Keren" pitchFamily="2" charset="-79"/>
              <a:cs typeface="Guttman Keren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0804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347864" y="2204864"/>
            <a:ext cx="5112568" cy="3629025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200" b="1" dirty="0" smtClean="0"/>
              <a:t>על  יהודה </a:t>
            </a:r>
          </a:p>
          <a:p>
            <a:pPr indent="0" algn="ctr">
              <a:buNone/>
            </a:pPr>
            <a:r>
              <a:rPr lang="he-IL" sz="3200" b="1" dirty="0"/>
              <a:t> </a:t>
            </a:r>
            <a:r>
              <a:rPr lang="he-IL" sz="3200" b="1" dirty="0" smtClean="0"/>
              <a:t>נחלתו  תהיה מרובה בכרמים ויהיה לו שפע של יין עד כדי כך שיוכל לכבס בגדיו ביין </a:t>
            </a:r>
          </a:p>
          <a:p>
            <a:pPr indent="0">
              <a:buNone/>
            </a:pPr>
            <a:endParaRPr lang="he-I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2664296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9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על מי נאמר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הנותן אמרי שפר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3949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491880" y="2204864"/>
            <a:ext cx="4752528" cy="3816424"/>
          </a:xfrm>
        </p:spPr>
        <p:txBody>
          <a:bodyPr>
            <a:normAutofit fontScale="925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2800" b="1" dirty="0" smtClean="0"/>
              <a:t>על  נפתלי </a:t>
            </a:r>
          </a:p>
          <a:p>
            <a:pPr indent="0" algn="ctr">
              <a:buNone/>
            </a:pPr>
            <a:r>
              <a:rPr lang="he-IL" sz="2800" b="1" dirty="0"/>
              <a:t> </a:t>
            </a:r>
            <a:r>
              <a:rPr lang="he-IL" sz="2800" b="1" dirty="0" smtClean="0"/>
              <a:t> על כך ששבטו יגרום להודאה  ושבח של דבורה וברק שהיה  מנפתלי במלחמתם עם סיסרא </a:t>
            </a:r>
          </a:p>
          <a:p>
            <a:pPr indent="0" algn="ctr">
              <a:buNone/>
            </a:pPr>
            <a:r>
              <a:rPr lang="he-IL" sz="2800" b="1" dirty="0" smtClean="0"/>
              <a:t> וכן  נחלתו תהיה מרובה בפירות  ו הם ירבו בהודאה על חלקם </a:t>
            </a:r>
          </a:p>
          <a:p>
            <a:pPr indent="0">
              <a:buNone/>
            </a:pPr>
            <a:endParaRPr lang="he-IL" dirty="0" smtClean="0"/>
          </a:p>
          <a:p>
            <a:pPr indent="0">
              <a:buNone/>
            </a:pPr>
            <a:endParaRPr lang="he-I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19" y="2204864"/>
            <a:ext cx="2952328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91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על מי נאמר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5400" b="1" dirty="0" smtClean="0">
                <a:solidFill>
                  <a:srgbClr val="00B050"/>
                </a:solidFill>
              </a:rPr>
              <a:t>פחז כמים </a:t>
            </a:r>
            <a:endParaRPr lang="he-IL" sz="5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17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03648" y="1340768"/>
            <a:ext cx="6400800" cy="685800"/>
          </a:xfrm>
        </p:spPr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132856"/>
            <a:ext cx="7488832" cy="3456384"/>
          </a:xfrm>
        </p:spPr>
        <p:txBody>
          <a:bodyPr>
            <a:normAutofit fontScale="85000" lnSpcReduction="2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3600" b="1" dirty="0" smtClean="0"/>
              <a:t>על ראובן </a:t>
            </a:r>
          </a:p>
          <a:p>
            <a:pPr indent="0" algn="ctr">
              <a:buNone/>
            </a:pPr>
            <a:r>
              <a:rPr lang="he-IL" sz="3600" b="1" dirty="0" smtClean="0"/>
              <a:t>פַּחַז </a:t>
            </a:r>
            <a:r>
              <a:rPr lang="he-IL" sz="3600" b="1" dirty="0"/>
              <a:t>כַּמַּיִם אַל תּוֹתַר כִּי עָלִיתָ מִשְׁכְּבֵי אָבִיךָ אָז </a:t>
            </a:r>
            <a:r>
              <a:rPr lang="he-IL" sz="3600" b="1" dirty="0" err="1"/>
              <a:t>חִלַּלְת</a:t>
            </a:r>
            <a:r>
              <a:rPr lang="he-IL" sz="3600" b="1" dirty="0"/>
              <a:t>ָּ יְצוּעִי עָלָה: </a:t>
            </a:r>
            <a:endParaRPr lang="he-IL" sz="3600" b="1" dirty="0" smtClean="0"/>
          </a:p>
          <a:p>
            <a:pPr indent="0" algn="ctr">
              <a:buNone/>
            </a:pPr>
            <a:r>
              <a:rPr lang="he-IL" sz="3600" b="1" dirty="0"/>
              <a:t> </a:t>
            </a:r>
            <a:r>
              <a:rPr lang="he-IL" sz="3600" b="1" dirty="0" smtClean="0"/>
              <a:t> יעקב מעיר לו על מהירות ופזיזות  פעולותיו ללא  כמים שוטפים </a:t>
            </a:r>
          </a:p>
          <a:p>
            <a:pPr indent="0" algn="ctr">
              <a:buNone/>
            </a:pPr>
            <a:endParaRPr lang="he-IL" sz="3400" dirty="0"/>
          </a:p>
        </p:txBody>
      </p:sp>
    </p:spTree>
    <p:extLst>
      <p:ext uri="{BB962C8B-B14F-4D97-AF65-F5344CB8AC3E}">
        <p14:creationId xmlns:p14="http://schemas.microsoft.com/office/powerpoint/2010/main" val="365073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זהה את הביטוי 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92897"/>
            <a:ext cx="2520280" cy="1919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7"/>
            <a:ext cx="3744416" cy="191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48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תשובה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2438400"/>
            <a:ext cx="6728792" cy="3048001"/>
          </a:xfrm>
        </p:spPr>
        <p:txBody>
          <a:bodyPr>
            <a:normAutofit fontScale="85000" lnSpcReduction="10000"/>
          </a:bodyPr>
          <a:lstStyle/>
          <a:p>
            <a:pPr indent="0" algn="ctr">
              <a:buNone/>
            </a:pPr>
            <a:r>
              <a:rPr lang="he-IL" dirty="0" smtClean="0"/>
              <a:t> </a:t>
            </a:r>
            <a:r>
              <a:rPr lang="he-IL" sz="4000" b="1" dirty="0" smtClean="0"/>
              <a:t>חכלילי עניים מיין ולבן שניים מחלב </a:t>
            </a:r>
          </a:p>
          <a:p>
            <a:pPr indent="0" algn="ctr">
              <a:buNone/>
            </a:pPr>
            <a:r>
              <a:rPr lang="he-IL" sz="4000" b="1" dirty="0"/>
              <a:t> </a:t>
            </a:r>
            <a:r>
              <a:rPr lang="he-IL" sz="4000" b="1" dirty="0" smtClean="0"/>
              <a:t>ברכה שנאמרה ליהודה </a:t>
            </a:r>
          </a:p>
          <a:p>
            <a:pPr indent="0" algn="ctr">
              <a:buNone/>
            </a:pPr>
            <a:r>
              <a:rPr lang="he-IL" sz="4000" b="1" dirty="0"/>
              <a:t> </a:t>
            </a:r>
            <a:r>
              <a:rPr lang="he-IL" sz="4000" b="1" dirty="0" smtClean="0"/>
              <a:t>על </a:t>
            </a:r>
            <a:r>
              <a:rPr lang="he-IL" sz="4000" b="1" dirty="0" err="1" smtClean="0"/>
              <a:t>רבוי</a:t>
            </a:r>
            <a:r>
              <a:rPr lang="he-IL" sz="4000" b="1" dirty="0" smtClean="0"/>
              <a:t> של שפע בריאות ועושר בנחלתו </a:t>
            </a:r>
            <a:endParaRPr lang="he-IL" sz="4000" b="1" dirty="0"/>
          </a:p>
        </p:txBody>
      </p:sp>
    </p:spTree>
    <p:extLst>
      <p:ext uri="{BB962C8B-B14F-4D97-AF65-F5344CB8AC3E}">
        <p14:creationId xmlns:p14="http://schemas.microsoft.com/office/powerpoint/2010/main" val="380294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000" b="1" dirty="0" smtClean="0">
                <a:solidFill>
                  <a:srgbClr val="00B050"/>
                </a:solidFill>
              </a:rPr>
              <a:t>חידות לשולחן שבת </a:t>
            </a:r>
            <a:endParaRPr lang="he-IL" sz="4000" b="1" dirty="0">
              <a:solidFill>
                <a:srgbClr val="00B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2204864"/>
            <a:ext cx="7488832" cy="3528392"/>
          </a:xfrm>
        </p:spPr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he-IL" sz="3600" b="1" dirty="0" smtClean="0">
                <a:solidFill>
                  <a:srgbClr val="7030A0"/>
                </a:solidFill>
              </a:rPr>
              <a:t>שם מקום זול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he-IL" sz="3600" b="1" dirty="0" smtClean="0">
                <a:solidFill>
                  <a:srgbClr val="7030A0"/>
                </a:solidFill>
              </a:rPr>
              <a:t>בהמה שנה  נקודה וקבלת חומה </a:t>
            </a:r>
          </a:p>
          <a:p>
            <a:pPr indent="0">
              <a:buNone/>
            </a:pPr>
            <a:endParaRPr lang="he-IL" dirty="0"/>
          </a:p>
          <a:p>
            <a:pPr indent="0" algn="ctr">
              <a:buNone/>
            </a:pPr>
            <a:r>
              <a:rPr lang="he-IL" sz="3600" b="1" dirty="0" smtClean="0">
                <a:solidFill>
                  <a:srgbClr val="FF0000"/>
                </a:solidFill>
              </a:rPr>
              <a:t>שבת שלום ומבורך – לוי שי </a:t>
            </a:r>
          </a:p>
          <a:p>
            <a:pPr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7817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עיצוב אופנה">
  <a:themeElements>
    <a:clrScheme name="עיצוב אופנה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עניבה שחורה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עיצוב אופנה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361</TotalTime>
  <Words>1529</Words>
  <Application>Microsoft Office PowerPoint</Application>
  <PresentationFormat>‫הצגה על המסך (4:3)</PresentationFormat>
  <Paragraphs>374</Paragraphs>
  <Slides>101</Slides>
  <Notes>101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101</vt:i4>
      </vt:variant>
    </vt:vector>
  </HeadingPairs>
  <TitlesOfParts>
    <vt:vector size="102" baseType="lpstr">
      <vt:lpstr>עיצוב אופנה</vt:lpstr>
      <vt:lpstr>פרשת ויחי </vt:lpstr>
      <vt:lpstr>נושאים מרכזיים בפרשה </vt:lpstr>
      <vt:lpstr>א </vt:lpstr>
      <vt:lpstr>תשובה </vt:lpstr>
      <vt:lpstr>א</vt:lpstr>
      <vt:lpstr>תשובה </vt:lpstr>
      <vt:lpstr>א</vt:lpstr>
      <vt:lpstr>תשובה </vt:lpstr>
      <vt:lpstr>א </vt:lpstr>
      <vt:lpstr>תשובה </vt:lpstr>
      <vt:lpstr>א</vt:lpstr>
      <vt:lpstr>תשובה </vt:lpstr>
      <vt:lpstr> א</vt:lpstr>
      <vt:lpstr>תשובה </vt:lpstr>
      <vt:lpstr>ב</vt:lpstr>
      <vt:lpstr>תשובה </vt:lpstr>
      <vt:lpstr>ג</vt:lpstr>
      <vt:lpstr>תשובה </vt:lpstr>
      <vt:lpstr> ג</vt:lpstr>
      <vt:lpstr>תשובה </vt:lpstr>
      <vt:lpstr>ד</vt:lpstr>
      <vt:lpstr>תשובה </vt:lpstr>
      <vt:lpstr>ז</vt:lpstr>
      <vt:lpstr>תשובה </vt:lpstr>
      <vt:lpstr>ח</vt:lpstr>
      <vt:lpstr>תשובה </vt:lpstr>
      <vt:lpstr>ח </vt:lpstr>
      <vt:lpstr>תשובה </vt:lpstr>
      <vt:lpstr>ט</vt:lpstr>
      <vt:lpstr>תשובה </vt:lpstr>
      <vt:lpstr>י </vt:lpstr>
      <vt:lpstr>תשובה </vt:lpstr>
      <vt:lpstr>כ</vt:lpstr>
      <vt:lpstr>תשובה </vt:lpstr>
      <vt:lpstr>ל</vt:lpstr>
      <vt:lpstr>תשובה </vt:lpstr>
      <vt:lpstr>מ</vt:lpstr>
      <vt:lpstr>תשובה </vt:lpstr>
      <vt:lpstr>נ</vt:lpstr>
      <vt:lpstr>תשובה </vt:lpstr>
      <vt:lpstr>ס</vt:lpstr>
      <vt:lpstr>תשובה </vt:lpstr>
      <vt:lpstr>ע</vt:lpstr>
      <vt:lpstr>תשובה </vt:lpstr>
      <vt:lpstr>פ</vt:lpstr>
      <vt:lpstr>תשובה </vt:lpstr>
      <vt:lpstr>צ</vt:lpstr>
      <vt:lpstr>תשובה </vt:lpstr>
      <vt:lpstr>ק</vt:lpstr>
      <vt:lpstr>תשובה </vt:lpstr>
      <vt:lpstr>ק</vt:lpstr>
      <vt:lpstr>תשובה </vt:lpstr>
      <vt:lpstr>ר</vt:lpstr>
      <vt:lpstr>תשובה </vt:lpstr>
      <vt:lpstr>ש</vt:lpstr>
      <vt:lpstr>תשובה </vt:lpstr>
      <vt:lpstr>ש</vt:lpstr>
      <vt:lpstr>תשובה </vt:lpstr>
      <vt:lpstr>ש</vt:lpstr>
      <vt:lpstr>תשובה </vt:lpstr>
      <vt:lpstr>ש</vt:lpstr>
      <vt:lpstr>תשובה </vt:lpstr>
      <vt:lpstr>ש</vt:lpstr>
      <vt:lpstr>תשובה </vt:lpstr>
      <vt:lpstr>ש</vt:lpstr>
      <vt:lpstr>תשובה </vt:lpstr>
      <vt:lpstr>ת</vt:lpstr>
      <vt:lpstr>תשובה </vt:lpstr>
      <vt:lpstr>זהה  את הציור  ואת הקשרו לפרשה </vt:lpstr>
      <vt:lpstr>תשובה </vt:lpstr>
      <vt:lpstr>זהה את הציור  וההקשר </vt:lpstr>
      <vt:lpstr>תשובה </vt:lpstr>
      <vt:lpstr>זהה את הציור וההקשר</vt:lpstr>
      <vt:lpstr>תשובה </vt:lpstr>
      <vt:lpstr>זהה את הציור וההקשר</vt:lpstr>
      <vt:lpstr>תשובה </vt:lpstr>
      <vt:lpstr>זהה את הציור וההקשר </vt:lpstr>
      <vt:lpstr>תשובה </vt:lpstr>
      <vt:lpstr>זהה את הציור וההקשר </vt:lpstr>
      <vt:lpstr>תשובה </vt:lpstr>
      <vt:lpstr>זהה את הציור וההקשר </vt:lpstr>
      <vt:lpstr>תשובה </vt:lpstr>
      <vt:lpstr>על מי\ מה  נאמר </vt:lpstr>
      <vt:lpstr>תשובה </vt:lpstr>
      <vt:lpstr>על  מי \ מה  נאמר </vt:lpstr>
      <vt:lpstr>תשובה </vt:lpstr>
      <vt:lpstr>על מי  ומה נאמר </vt:lpstr>
      <vt:lpstr>תשובה</vt:lpstr>
      <vt:lpstr>על מי  ועל מה נאמר </vt:lpstr>
      <vt:lpstr>תשובה</vt:lpstr>
      <vt:lpstr>על מי נאמר </vt:lpstr>
      <vt:lpstr>תשובה </vt:lpstr>
      <vt:lpstr>על מי נאמר </vt:lpstr>
      <vt:lpstr>תשובה </vt:lpstr>
      <vt:lpstr>על מי נאמר </vt:lpstr>
      <vt:lpstr>תשובה </vt:lpstr>
      <vt:lpstr>על מי נאמר </vt:lpstr>
      <vt:lpstr>תשובה </vt:lpstr>
      <vt:lpstr>זהה את הביטוי  </vt:lpstr>
      <vt:lpstr>תשובה </vt:lpstr>
      <vt:lpstr>חידות לשולחן שבת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פרשת ויחי</dc:title>
  <dc:creator>User</dc:creator>
  <cp:lastModifiedBy>Tzvi Harris</cp:lastModifiedBy>
  <cp:revision>26</cp:revision>
  <dcterms:created xsi:type="dcterms:W3CDTF">2011-12-31T17:32:01Z</dcterms:created>
  <dcterms:modified xsi:type="dcterms:W3CDTF">2012-01-06T08:47:07Z</dcterms:modified>
</cp:coreProperties>
</file>